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e4c74da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e4c74da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d3b162337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ad3b16233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da6ca538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ada6ca53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da6ca5381_0_30: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176" name="Google Shape;176;g2ada6ca5381_0_30: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da6ca5381_0_43: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6" name="Google Shape;186;g2ada6ca5381_0_43: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187" name="Google Shape;187;g2ada6ca5381_0_43:notes"/>
          <p:cNvSpPr txBox="1"/>
          <p:nvPr>
            <p:ph idx="12" type="sldNum"/>
          </p:nvPr>
        </p:nvSpPr>
        <p:spPr>
          <a:xfrm>
            <a:off x="3884613" y="8685226"/>
            <a:ext cx="2971800" cy="457200"/>
          </a:xfrm>
          <a:prstGeom prst="rect">
            <a:avLst/>
          </a:prstGeom>
          <a:noFill/>
          <a:ln>
            <a:noFill/>
          </a:ln>
        </p:spPr>
        <p:txBody>
          <a:bodyPr anchorCtr="0" anchor="b" bIns="45650" lIns="91325" spcFirstLastPara="1" rIns="91325" wrap="square" tIns="456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da6ca5381_0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ada6ca5381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da6ca5381_0_70: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206" name="Google Shape;206;g2ada6ca5381_0_70: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e4c74daf6_0_139: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214" name="Google Shape;214;g2ae4c74daf6_0_139: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3639c59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3639c59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d3b162337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ad3b16233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34d4b675d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f34d4b675d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34d4b675d_0_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f34d4b675d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d3b162337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ad3b16233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d3b162337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ad3b16233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d3b162337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ad3b16233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d8a17cbd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ad8a17cb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d8a17cbd6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ad8a17cbd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 name="Google Shape;13;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 name="Google Shape;14;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 name="Google Shape;15;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3" name="Google Shape;83;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 name="Google Shape;18;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 name="Google Shape;19;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 name="Google Shape;20;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 name="Google Shape;24;p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5" name="Google Shape;25;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 name="Google Shape;26;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 name="Google Shape;30;p5"/>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31" name="Google Shape;31;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 name="Google Shape;32;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 name="Google Shape;33;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 name="Google Shape;36;p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 name="Google Shape;37;p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 name="Google Shape;38;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 name="Google Shape;39;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0" name="Google Shape;40;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 name="Google Shape;43;p7"/>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4" name="Google Shape;44;p7"/>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 name="Google Shape;45;p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6" name="Google Shape;46;p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choosealicense.com/licenses/" TargetMode="External"/><Relationship Id="rId4" Type="http://schemas.openxmlformats.org/officeDocument/2006/relationships/hyperlink" Target="https://opensource.utexas.edu/best-practices#open-source-software-licenses-pdf" TargetMode="External"/><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mailto:anewell@austin.utexas.edu" TargetMode="External"/><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opensource.utexas.edu/" TargetMode="External"/><Relationship Id="rId4" Type="http://schemas.openxmlformats.org/officeDocument/2006/relationships/hyperlink" Target="http://www.opensource.utexas.edu/" TargetMode="External"/><Relationship Id="rId5" Type="http://schemas.openxmlformats.org/officeDocument/2006/relationships/hyperlink" Target="https://utlists.utexas.edu/sympa/subscribe/ospo.announce" TargetMode="External"/><Relationship Id="rId6" Type="http://schemas.openxmlformats.org/officeDocument/2006/relationships/hyperlink" Target="https://outlook.office365.com/book/UTOSPOOpenSourceSoftwareConsultation@utexas.onmicrosoft.com/" TargetMode="External"/><Relationship Id="rId7" Type="http://schemas.openxmlformats.org/officeDocument/2006/relationships/image" Target="../media/image23.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b.utexas.edu/study-spaces-technology/scholars-lab" TargetMode="External"/><Relationship Id="rId4" Type="http://schemas.openxmlformats.org/officeDocument/2006/relationships/hyperlink" Target="https://www.lib.utexas.edu/study-spaces-technology/scholars-lab" TargetMode="External"/><Relationship Id="rId5" Type="http://schemas.openxmlformats.org/officeDocument/2006/relationships/hyperlink" Target="https://guides.lib.utexas.edu/data-and-donuts" TargetMode="External"/><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bit.ly/ipw-jan2025"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scm.com/downloads"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training.github.com/downloads/github-git-cheat-shee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github.com" TargetMode="External"/><Relationship Id="rId4" Type="http://schemas.openxmlformats.org/officeDocument/2006/relationships/hyperlink" Target="http://github.austin.utexas.edu/" TargetMode="External"/><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features/copilot" TargetMode="External"/><Relationship Id="rId4" Type="http://schemas.openxmlformats.org/officeDocument/2006/relationships/hyperlink" Target="https://code.visualstudio.com/blogs/2024/12/18/free-github-copilot" TargetMode="External"/><Relationship Id="rId5" Type="http://schemas.openxmlformats.org/officeDocument/2006/relationships/hyperlink" Target="https://docs.github.com/en/copilot/managing-copilot/managing-copilot-as-an-individual-subscriber/managing-your-copilot-subscription/getting-free-access-to-copilot-as-a-student-teacher-or-maintainer" TargetMode="External"/><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390906" y="1784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Immersive Python Workshop Day 2  </a:t>
            </a:r>
            <a:r>
              <a:rPr lang="en" sz="3000">
                <a:solidFill>
                  <a:schemeClr val="lt1"/>
                </a:solidFill>
                <a:latin typeface="Twentieth Century"/>
                <a:ea typeface="Twentieth Century"/>
                <a:cs typeface="Twentieth Century"/>
                <a:sym typeface="Twentieth Century"/>
              </a:rPr>
              <a:t>|  Git &amp; GitHub</a:t>
            </a:r>
            <a:endParaRPr sz="3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Selecting a Software Licensing</a:t>
            </a:r>
            <a:endParaRPr b="1" sz="3000">
              <a:solidFill>
                <a:schemeClr val="lt1"/>
              </a:solidFill>
              <a:latin typeface="Twentieth Century"/>
              <a:ea typeface="Twentieth Century"/>
              <a:cs typeface="Twentieth Century"/>
              <a:sym typeface="Twentieth Century"/>
            </a:endParaRPr>
          </a:p>
        </p:txBody>
      </p:sp>
      <p:sp>
        <p:nvSpPr>
          <p:cNvPr id="157" name="Google Shape;157;p23"/>
          <p:cNvSpPr txBox="1"/>
          <p:nvPr/>
        </p:nvSpPr>
        <p:spPr>
          <a:xfrm>
            <a:off x="227725" y="1023400"/>
            <a:ext cx="8688000" cy="40296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155425">
            <a:noAutofit/>
          </a:bodyPr>
          <a:lstStyle/>
          <a:p>
            <a:pPr indent="-336550" lvl="0" marL="457200" rtl="0" algn="l">
              <a:lnSpc>
                <a:spcPct val="115000"/>
              </a:lnSpc>
              <a:spcBef>
                <a:spcPts val="0"/>
              </a:spcBef>
              <a:spcAft>
                <a:spcPts val="0"/>
              </a:spcAft>
              <a:buSzPts val="1700"/>
              <a:buFont typeface="Twentieth Century"/>
              <a:buChar char="➔"/>
            </a:pPr>
            <a:r>
              <a:rPr lang="en" sz="1700">
                <a:latin typeface="Twentieth Century"/>
                <a:ea typeface="Twentieth Century"/>
                <a:cs typeface="Twentieth Century"/>
                <a:sym typeface="Twentieth Century"/>
              </a:rPr>
              <a:t>If you want others to know how they are permitted to use the code you share on GitHub, you should select a license that clearly defines associated restrictions and obligations</a:t>
            </a:r>
            <a:endParaRPr sz="1700">
              <a:latin typeface="Twentieth Century"/>
              <a:ea typeface="Twentieth Century"/>
              <a:cs typeface="Twentieth Century"/>
              <a:sym typeface="Twentieth Century"/>
            </a:endParaRPr>
          </a:p>
          <a:p>
            <a:pPr indent="-336550" lvl="0" marL="457200" rtl="0" algn="l">
              <a:lnSpc>
                <a:spcPct val="115000"/>
              </a:lnSpc>
              <a:spcBef>
                <a:spcPts val="2400"/>
              </a:spcBef>
              <a:spcAft>
                <a:spcPts val="0"/>
              </a:spcAft>
              <a:buSzPts val="1700"/>
              <a:buFont typeface="Twentieth Century"/>
              <a:buChar char="➔"/>
            </a:pPr>
            <a:r>
              <a:rPr lang="en" sz="1700">
                <a:latin typeface="Twentieth Century"/>
                <a:ea typeface="Twentieth Century"/>
                <a:cs typeface="Twentieth Century"/>
                <a:sym typeface="Twentieth Century"/>
              </a:rPr>
              <a:t>There are many options to choose from, but some like these below are frequently chosen</a:t>
            </a:r>
            <a:endParaRPr sz="1700">
              <a:latin typeface="Twentieth Century"/>
              <a:ea typeface="Twentieth Century"/>
              <a:cs typeface="Twentieth Century"/>
              <a:sym typeface="Twentieth Century"/>
            </a:endParaRPr>
          </a:p>
          <a:p>
            <a:pPr indent="-330200" lvl="1" marL="914400" rtl="0" algn="l">
              <a:lnSpc>
                <a:spcPct val="115000"/>
              </a:lnSpc>
              <a:spcBef>
                <a:spcPts val="0"/>
              </a:spcBef>
              <a:spcAft>
                <a:spcPts val="0"/>
              </a:spcAft>
              <a:buSzPts val="1600"/>
              <a:buFont typeface="Twentieth Century"/>
              <a:buChar char="◆"/>
            </a:pPr>
            <a:r>
              <a:rPr b="1" lang="en" sz="1600">
                <a:latin typeface="Twentieth Century"/>
                <a:ea typeface="Twentieth Century"/>
                <a:cs typeface="Twentieth Century"/>
                <a:sym typeface="Twentieth Century"/>
              </a:rPr>
              <a:t>MIT</a:t>
            </a:r>
            <a:endParaRPr b="1" sz="1600">
              <a:latin typeface="Twentieth Century"/>
              <a:ea typeface="Twentieth Century"/>
              <a:cs typeface="Twentieth Century"/>
              <a:sym typeface="Twentieth Century"/>
            </a:endParaRPr>
          </a:p>
          <a:p>
            <a:pPr indent="-330200" lvl="1" marL="914400" rtl="0" algn="l">
              <a:lnSpc>
                <a:spcPct val="115000"/>
              </a:lnSpc>
              <a:spcBef>
                <a:spcPts val="1000"/>
              </a:spcBef>
              <a:spcAft>
                <a:spcPts val="0"/>
              </a:spcAft>
              <a:buSzPts val="1600"/>
              <a:buFont typeface="Twentieth Century"/>
              <a:buChar char="◆"/>
            </a:pPr>
            <a:r>
              <a:rPr b="1" lang="en" sz="1600">
                <a:latin typeface="Twentieth Century"/>
                <a:ea typeface="Twentieth Century"/>
                <a:cs typeface="Twentieth Century"/>
                <a:sym typeface="Twentieth Century"/>
              </a:rPr>
              <a:t>BSD 3-Clause</a:t>
            </a:r>
            <a:endParaRPr b="1" sz="1600">
              <a:latin typeface="Twentieth Century"/>
              <a:ea typeface="Twentieth Century"/>
              <a:cs typeface="Twentieth Century"/>
              <a:sym typeface="Twentieth Century"/>
            </a:endParaRPr>
          </a:p>
          <a:p>
            <a:pPr indent="-330200" lvl="1" marL="914400" rtl="0" algn="l">
              <a:lnSpc>
                <a:spcPct val="115000"/>
              </a:lnSpc>
              <a:spcBef>
                <a:spcPts val="1000"/>
              </a:spcBef>
              <a:spcAft>
                <a:spcPts val="0"/>
              </a:spcAft>
              <a:buSzPts val="1600"/>
              <a:buFont typeface="Twentieth Century"/>
              <a:buChar char="◆"/>
            </a:pPr>
            <a:r>
              <a:rPr b="1" lang="en" sz="1600">
                <a:latin typeface="Twentieth Century"/>
                <a:ea typeface="Twentieth Century"/>
                <a:cs typeface="Twentieth Century"/>
                <a:sym typeface="Twentieth Century"/>
              </a:rPr>
              <a:t>GNU</a:t>
            </a:r>
            <a:endParaRPr b="1" sz="1600">
              <a:latin typeface="Twentieth Century"/>
              <a:ea typeface="Twentieth Century"/>
              <a:cs typeface="Twentieth Century"/>
              <a:sym typeface="Twentieth Century"/>
            </a:endParaRPr>
          </a:p>
          <a:p>
            <a:pPr indent="-330200" lvl="1" marL="914400" rtl="0" algn="l">
              <a:lnSpc>
                <a:spcPct val="115000"/>
              </a:lnSpc>
              <a:spcBef>
                <a:spcPts val="1000"/>
              </a:spcBef>
              <a:spcAft>
                <a:spcPts val="0"/>
              </a:spcAft>
              <a:buSzPts val="1600"/>
              <a:buFont typeface="Twentieth Century"/>
              <a:buChar char="◆"/>
            </a:pPr>
            <a:r>
              <a:rPr b="1" lang="en" sz="1600">
                <a:latin typeface="Twentieth Century"/>
                <a:ea typeface="Twentieth Century"/>
                <a:cs typeface="Twentieth Century"/>
                <a:sym typeface="Twentieth Century"/>
              </a:rPr>
              <a:t>Apache</a:t>
            </a:r>
            <a:endParaRPr b="1" sz="1600">
              <a:latin typeface="Twentieth Century"/>
              <a:ea typeface="Twentieth Century"/>
              <a:cs typeface="Twentieth Century"/>
              <a:sym typeface="Twentieth Century"/>
            </a:endParaRPr>
          </a:p>
          <a:p>
            <a:pPr indent="-330200" lvl="0" marL="457200" rtl="0" algn="l">
              <a:lnSpc>
                <a:spcPct val="100000"/>
              </a:lnSpc>
              <a:spcBef>
                <a:spcPts val="1600"/>
              </a:spcBef>
              <a:spcAft>
                <a:spcPts val="0"/>
              </a:spcAft>
              <a:buSzPts val="1600"/>
              <a:buFont typeface="Twentieth Century"/>
              <a:buChar char="➔"/>
            </a:pPr>
            <a:r>
              <a:rPr lang="en" sz="1600">
                <a:latin typeface="Twentieth Century"/>
                <a:ea typeface="Twentieth Century"/>
                <a:cs typeface="Twentieth Century"/>
                <a:sym typeface="Twentieth Century"/>
              </a:rPr>
              <a:t>Visit </a:t>
            </a:r>
            <a:r>
              <a:rPr lang="en" sz="1600" u="sng">
                <a:solidFill>
                  <a:schemeClr val="hlink"/>
                </a:solidFill>
                <a:latin typeface="Twentieth Century"/>
                <a:ea typeface="Twentieth Century"/>
                <a:cs typeface="Twentieth Century"/>
                <a:sym typeface="Twentieth Century"/>
                <a:hlinkClick r:id="rId3"/>
              </a:rPr>
              <a:t>https://choosealicense.com/licenses/</a:t>
            </a:r>
            <a:r>
              <a:rPr lang="en" sz="1600">
                <a:latin typeface="Twentieth Century"/>
                <a:ea typeface="Twentieth Century"/>
                <a:cs typeface="Twentieth Century"/>
                <a:sym typeface="Twentieth Century"/>
              </a:rPr>
              <a:t> for a detailed list of license options</a:t>
            </a:r>
            <a:endParaRPr sz="1600">
              <a:latin typeface="Twentieth Century"/>
              <a:ea typeface="Twentieth Century"/>
              <a:cs typeface="Twentieth Century"/>
              <a:sym typeface="Twentieth Century"/>
            </a:endParaRPr>
          </a:p>
          <a:p>
            <a:pPr indent="-330200" lvl="0" marL="457200" rtl="0" algn="l">
              <a:lnSpc>
                <a:spcPct val="100000"/>
              </a:lnSpc>
              <a:spcBef>
                <a:spcPts val="1600"/>
              </a:spcBef>
              <a:spcAft>
                <a:spcPts val="1000"/>
              </a:spcAft>
              <a:buSzPts val="1600"/>
              <a:buFont typeface="Twentieth Century"/>
              <a:buChar char="➔"/>
            </a:pPr>
            <a:r>
              <a:rPr lang="en" sz="1600">
                <a:latin typeface="Twentieth Century"/>
                <a:ea typeface="Twentieth Century"/>
                <a:cs typeface="Twentieth Century"/>
                <a:sym typeface="Twentieth Century"/>
              </a:rPr>
              <a:t>The </a:t>
            </a:r>
            <a:r>
              <a:rPr lang="en" sz="1600" u="sng">
                <a:solidFill>
                  <a:schemeClr val="hlink"/>
                </a:solidFill>
                <a:latin typeface="Twentieth Century"/>
                <a:ea typeface="Twentieth Century"/>
                <a:cs typeface="Twentieth Century"/>
                <a:sym typeface="Twentieth Century"/>
                <a:hlinkClick r:id="rId4"/>
              </a:rPr>
              <a:t>open source license best practices document </a:t>
            </a:r>
            <a:r>
              <a:rPr lang="en" sz="1600">
                <a:latin typeface="Twentieth Century"/>
                <a:ea typeface="Twentieth Century"/>
                <a:cs typeface="Twentieth Century"/>
                <a:sym typeface="Twentieth Century"/>
              </a:rPr>
              <a:t>on the OSPO site summarizes key considerations</a:t>
            </a:r>
            <a:endParaRPr sz="1600">
              <a:latin typeface="Twentieth Century"/>
              <a:ea typeface="Twentieth Century"/>
              <a:cs typeface="Twentieth Century"/>
              <a:sym typeface="Twentieth Century"/>
            </a:endParaRPr>
          </a:p>
        </p:txBody>
      </p:sp>
      <p:pic>
        <p:nvPicPr>
          <p:cNvPr id="158" name="Google Shape;158;p23"/>
          <p:cNvPicPr preferRelativeResize="0"/>
          <p:nvPr/>
        </p:nvPicPr>
        <p:blipFill>
          <a:blip r:embed="rId5">
            <a:alphaModFix/>
          </a:blip>
          <a:stretch>
            <a:fillRect/>
          </a:stretch>
        </p:blipFill>
        <p:spPr>
          <a:xfrm>
            <a:off x="4690589" y="2634925"/>
            <a:ext cx="1061200" cy="1036951"/>
          </a:xfrm>
          <a:prstGeom prst="rect">
            <a:avLst/>
          </a:prstGeom>
          <a:noFill/>
          <a:ln>
            <a:noFill/>
          </a:ln>
        </p:spPr>
      </p:pic>
      <p:pic>
        <p:nvPicPr>
          <p:cNvPr id="159" name="Google Shape;159;p23"/>
          <p:cNvPicPr preferRelativeResize="0"/>
          <p:nvPr/>
        </p:nvPicPr>
        <p:blipFill>
          <a:blip r:embed="rId6">
            <a:alphaModFix/>
          </a:blip>
          <a:stretch>
            <a:fillRect/>
          </a:stretch>
        </p:blipFill>
        <p:spPr>
          <a:xfrm>
            <a:off x="5977427" y="2702108"/>
            <a:ext cx="2395203" cy="970700"/>
          </a:xfrm>
          <a:prstGeom prst="rect">
            <a:avLst/>
          </a:prstGeom>
          <a:noFill/>
          <a:ln>
            <a:noFill/>
          </a:ln>
        </p:spPr>
      </p:pic>
      <p:pic>
        <p:nvPicPr>
          <p:cNvPr id="160" name="Google Shape;160;p23"/>
          <p:cNvPicPr preferRelativeResize="0"/>
          <p:nvPr/>
        </p:nvPicPr>
        <p:blipFill>
          <a:blip r:embed="rId7">
            <a:alphaModFix/>
          </a:blip>
          <a:stretch>
            <a:fillRect/>
          </a:stretch>
        </p:blipFill>
        <p:spPr>
          <a:xfrm>
            <a:off x="3351825" y="2630693"/>
            <a:ext cx="1036950" cy="103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UT Open Source Program Office (UT-OSPO)</a:t>
            </a:r>
            <a:endParaRPr b="1" sz="3000">
              <a:solidFill>
                <a:schemeClr val="lt1"/>
              </a:solidFill>
              <a:latin typeface="Twentieth Century"/>
              <a:ea typeface="Twentieth Century"/>
              <a:cs typeface="Twentieth Century"/>
              <a:sym typeface="Twentieth Century"/>
            </a:endParaRPr>
          </a:p>
        </p:txBody>
      </p:sp>
      <p:sp>
        <p:nvSpPr>
          <p:cNvPr id="166" name="Google Shape;166;p24"/>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4"/>
          <p:cNvPicPr preferRelativeResize="0"/>
          <p:nvPr/>
        </p:nvPicPr>
        <p:blipFill rotWithShape="1">
          <a:blip r:embed="rId3">
            <a:alphaModFix/>
          </a:blip>
          <a:srcRect b="0" l="0" r="0" t="0"/>
          <a:stretch/>
        </p:blipFill>
        <p:spPr>
          <a:xfrm>
            <a:off x="7025738" y="1061675"/>
            <a:ext cx="1737202" cy="1737202"/>
          </a:xfrm>
          <a:prstGeom prst="rect">
            <a:avLst/>
          </a:prstGeom>
          <a:noFill/>
          <a:ln>
            <a:noFill/>
          </a:ln>
          <a:effectLst>
            <a:outerShdw blurRad="57150" rotWithShape="0" algn="bl" dir="5400000" dist="19050">
              <a:srgbClr val="000000">
                <a:alpha val="50000"/>
              </a:srgbClr>
            </a:outerShdw>
          </a:effectLst>
        </p:spPr>
      </p:pic>
      <p:sp>
        <p:nvSpPr>
          <p:cNvPr id="168" name="Google Shape;168;p24"/>
          <p:cNvSpPr txBox="1"/>
          <p:nvPr/>
        </p:nvSpPr>
        <p:spPr>
          <a:xfrm>
            <a:off x="149075" y="1061675"/>
            <a:ext cx="6402600" cy="39327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338325">
            <a:noAutofit/>
          </a:bodyPr>
          <a:lstStyle/>
          <a:p>
            <a:pPr indent="-323850" lvl="0" marL="457200" rtl="0" algn="l">
              <a:lnSpc>
                <a:spcPct val="200000"/>
              </a:lnSpc>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The </a:t>
            </a:r>
            <a:r>
              <a:rPr b="1" lang="en" sz="1600">
                <a:latin typeface="Twentieth Century"/>
                <a:ea typeface="Twentieth Century"/>
                <a:cs typeface="Twentieth Century"/>
                <a:sym typeface="Twentieth Century"/>
              </a:rPr>
              <a:t>UT Open Source Program Office (UT-OSPO)</a:t>
            </a:r>
            <a:r>
              <a:rPr lang="en" sz="1500">
                <a:latin typeface="Twentieth Century"/>
                <a:ea typeface="Twentieth Century"/>
                <a:cs typeface="Twentieth Century"/>
                <a:sym typeface="Twentieth Century"/>
              </a:rPr>
              <a:t> is a great new resource for developers of research software</a:t>
            </a:r>
            <a:endParaRPr sz="1500">
              <a:latin typeface="Twentieth Century"/>
              <a:ea typeface="Twentieth Century"/>
              <a:cs typeface="Twentieth Century"/>
              <a:sym typeface="Twentieth Century"/>
            </a:endParaRPr>
          </a:p>
          <a:p>
            <a:pPr indent="-323850" lvl="0" marL="457200" rtl="0" algn="l">
              <a:lnSpc>
                <a:spcPct val="200000"/>
              </a:lnSpc>
              <a:spcBef>
                <a:spcPts val="2000"/>
              </a:spcBef>
              <a:spcAft>
                <a:spcPts val="0"/>
              </a:spcAft>
              <a:buSzPts val="1500"/>
              <a:buFont typeface="Twentieth Century"/>
              <a:buChar char="➔"/>
            </a:pPr>
            <a:r>
              <a:rPr lang="en" sz="1500">
                <a:latin typeface="Twentieth Century"/>
                <a:ea typeface="Twentieth Century"/>
                <a:cs typeface="Twentieth Century"/>
                <a:sym typeface="Twentieth Century"/>
              </a:rPr>
              <a:t>Established in 2023 with funding from the Alfred P. Sloan Foundation (Grant Number </a:t>
            </a:r>
            <a:r>
              <a:rPr lang="en" sz="1500">
                <a:solidFill>
                  <a:schemeClr val="dk1"/>
                </a:solidFill>
                <a:latin typeface="Twentieth Century"/>
                <a:ea typeface="Twentieth Century"/>
                <a:cs typeface="Twentieth Century"/>
                <a:sym typeface="Twentieth Century"/>
              </a:rPr>
              <a:t>G-2023-20944)</a:t>
            </a:r>
            <a:endParaRPr sz="1500">
              <a:solidFill>
                <a:schemeClr val="dk1"/>
              </a:solidFill>
              <a:latin typeface="Twentieth Century"/>
              <a:ea typeface="Twentieth Century"/>
              <a:cs typeface="Twentieth Century"/>
              <a:sym typeface="Twentieth Century"/>
            </a:endParaRPr>
          </a:p>
          <a:p>
            <a:pPr indent="-323850" lvl="0" marL="457200" rtl="0" algn="l">
              <a:lnSpc>
                <a:spcPct val="200000"/>
              </a:lnSpc>
              <a:spcBef>
                <a:spcPts val="2000"/>
              </a:spcBef>
              <a:spcAft>
                <a:spcPts val="0"/>
              </a:spcAft>
              <a:buSzPts val="1500"/>
              <a:buFont typeface="Twentieth Century"/>
              <a:buChar char="➔"/>
            </a:pPr>
            <a:r>
              <a:rPr lang="en" sz="1500">
                <a:latin typeface="Twentieth Century"/>
                <a:ea typeface="Twentieth Century"/>
                <a:cs typeface="Twentieth Century"/>
                <a:sym typeface="Twentieth Century"/>
              </a:rPr>
              <a:t>Director: Angela Newell, Ph.D. </a:t>
            </a:r>
            <a:r>
              <a:rPr lang="en" sz="1500">
                <a:latin typeface="Twentieth Century"/>
                <a:ea typeface="Twentieth Century"/>
                <a:cs typeface="Twentieth Century"/>
                <a:sym typeface="Twentieth Century"/>
              </a:rPr>
              <a:t>(</a:t>
            </a:r>
            <a:r>
              <a:rPr lang="en" sz="1500" u="sng">
                <a:solidFill>
                  <a:schemeClr val="hlink"/>
                </a:solidFill>
                <a:latin typeface="Twentieth Century"/>
                <a:ea typeface="Twentieth Century"/>
                <a:cs typeface="Twentieth Century"/>
                <a:sym typeface="Twentieth Century"/>
                <a:hlinkClick r:id="rId4"/>
              </a:rPr>
              <a:t>anewell@austin.utexas.edu</a:t>
            </a:r>
            <a:r>
              <a:rPr lang="en" sz="1500">
                <a:solidFill>
                  <a:schemeClr val="dk1"/>
                </a:solidFill>
                <a:latin typeface="Twentieth Century"/>
                <a:ea typeface="Twentieth Century"/>
                <a:cs typeface="Twentieth Century"/>
                <a:sym typeface="Twentieth Century"/>
              </a:rPr>
              <a:t>)</a:t>
            </a:r>
            <a:endParaRPr sz="1500">
              <a:solidFill>
                <a:schemeClr val="dk1"/>
              </a:solidFill>
              <a:latin typeface="Twentieth Century"/>
              <a:ea typeface="Twentieth Century"/>
              <a:cs typeface="Twentieth Century"/>
              <a:sym typeface="Twentieth Century"/>
            </a:endParaRPr>
          </a:p>
          <a:p>
            <a:pPr indent="-323850" lvl="0" marL="457200" rtl="0" algn="l">
              <a:lnSpc>
                <a:spcPct val="200000"/>
              </a:lnSpc>
              <a:spcBef>
                <a:spcPts val="2000"/>
              </a:spcBef>
              <a:spcAft>
                <a:spcPts val="200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The Office is a partnership between TACC, ITT, the iSchool, &amp; UT Libraries</a:t>
            </a:r>
            <a:endParaRPr sz="1500">
              <a:solidFill>
                <a:schemeClr val="dk1"/>
              </a:solidFill>
              <a:latin typeface="Twentieth Century"/>
              <a:ea typeface="Twentieth Century"/>
              <a:cs typeface="Twentieth Century"/>
              <a:sym typeface="Twentieth Century"/>
            </a:endParaRPr>
          </a:p>
        </p:txBody>
      </p:sp>
      <p:grpSp>
        <p:nvGrpSpPr>
          <p:cNvPr id="169" name="Google Shape;169;p24"/>
          <p:cNvGrpSpPr/>
          <p:nvPr/>
        </p:nvGrpSpPr>
        <p:grpSpPr>
          <a:xfrm>
            <a:off x="6791756" y="3408281"/>
            <a:ext cx="2205163" cy="1358985"/>
            <a:chOff x="1967800" y="1672043"/>
            <a:chExt cx="4975549" cy="2977619"/>
          </a:xfrm>
        </p:grpSpPr>
        <p:pic>
          <p:nvPicPr>
            <p:cNvPr descr="A orange rectangular sign with white text&#10;&#10;Description automatically generated" id="170" name="Google Shape;170;p24"/>
            <p:cNvPicPr preferRelativeResize="0"/>
            <p:nvPr/>
          </p:nvPicPr>
          <p:blipFill rotWithShape="1">
            <a:blip r:embed="rId5">
              <a:alphaModFix/>
            </a:blip>
            <a:srcRect b="0" l="0" r="0" t="0"/>
            <a:stretch/>
          </p:blipFill>
          <p:spPr>
            <a:xfrm>
              <a:off x="4781350" y="1672050"/>
              <a:ext cx="2147849" cy="2147825"/>
            </a:xfrm>
            <a:prstGeom prst="rect">
              <a:avLst/>
            </a:prstGeom>
            <a:noFill/>
            <a:ln>
              <a:noFill/>
            </a:ln>
            <a:effectLst>
              <a:outerShdw blurRad="57150" rotWithShape="0" algn="bl" dir="5400000" dist="19050">
                <a:srgbClr val="000000">
                  <a:alpha val="50000"/>
                </a:srgbClr>
              </a:outerShdw>
            </a:effectLst>
          </p:spPr>
        </p:pic>
        <p:pic>
          <p:nvPicPr>
            <p:cNvPr id="171" name="Google Shape;171;p24"/>
            <p:cNvPicPr preferRelativeResize="0"/>
            <p:nvPr/>
          </p:nvPicPr>
          <p:blipFill>
            <a:blip r:embed="rId6">
              <a:alphaModFix/>
            </a:blip>
            <a:stretch>
              <a:fillRect/>
            </a:stretch>
          </p:blipFill>
          <p:spPr>
            <a:xfrm>
              <a:off x="1967800" y="3880912"/>
              <a:ext cx="4975549" cy="768750"/>
            </a:xfrm>
            <a:prstGeom prst="rect">
              <a:avLst/>
            </a:prstGeom>
            <a:noFill/>
            <a:ln>
              <a:noFill/>
            </a:ln>
            <a:effectLst>
              <a:outerShdw blurRad="57150" rotWithShape="0" algn="bl" dir="5400000" dist="19050">
                <a:srgbClr val="000000">
                  <a:alpha val="50000"/>
                </a:srgbClr>
              </a:outerShdw>
            </a:effectLst>
          </p:spPr>
        </p:pic>
        <p:pic>
          <p:nvPicPr>
            <p:cNvPr id="172" name="Google Shape;172;p24"/>
            <p:cNvPicPr preferRelativeResize="0"/>
            <p:nvPr/>
          </p:nvPicPr>
          <p:blipFill>
            <a:blip r:embed="rId7">
              <a:alphaModFix/>
            </a:blip>
            <a:stretch>
              <a:fillRect/>
            </a:stretch>
          </p:blipFill>
          <p:spPr>
            <a:xfrm>
              <a:off x="1972825" y="2883965"/>
              <a:ext cx="2757176" cy="935922"/>
            </a:xfrm>
            <a:prstGeom prst="rect">
              <a:avLst/>
            </a:prstGeom>
            <a:noFill/>
            <a:ln>
              <a:noFill/>
            </a:ln>
            <a:effectLst>
              <a:outerShdw blurRad="57150" rotWithShape="0" algn="bl" dir="5400000" dist="19050">
                <a:srgbClr val="000000">
                  <a:alpha val="50000"/>
                </a:srgbClr>
              </a:outerShdw>
            </a:effectLst>
          </p:spPr>
        </p:pic>
        <p:pic>
          <p:nvPicPr>
            <p:cNvPr id="173" name="Google Shape;173;p24"/>
            <p:cNvPicPr preferRelativeResize="0"/>
            <p:nvPr/>
          </p:nvPicPr>
          <p:blipFill>
            <a:blip r:embed="rId8">
              <a:alphaModFix/>
            </a:blip>
            <a:stretch>
              <a:fillRect/>
            </a:stretch>
          </p:blipFill>
          <p:spPr>
            <a:xfrm>
              <a:off x="1972833" y="1672043"/>
              <a:ext cx="2757160" cy="115255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nvSpPr>
        <p:spPr>
          <a:xfrm>
            <a:off x="5215025" y="2864411"/>
            <a:ext cx="36618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wentieth Century"/>
                <a:ea typeface="Twentieth Century"/>
                <a:cs typeface="Twentieth Century"/>
                <a:sym typeface="Twentieth Century"/>
              </a:rPr>
              <a:t>Develop a community of researchers who use, contribute to or develop open source code and a program office that embraces and supports researchers at every step of the pathway from using code to developing software</a:t>
            </a:r>
            <a:endParaRPr>
              <a:latin typeface="Twentieth Century"/>
              <a:ea typeface="Twentieth Century"/>
              <a:cs typeface="Twentieth Century"/>
              <a:sym typeface="Twentieth Century"/>
            </a:endParaRPr>
          </a:p>
        </p:txBody>
      </p:sp>
      <p:sp>
        <p:nvSpPr>
          <p:cNvPr id="179" name="Google Shape;179;p25"/>
          <p:cNvSpPr txBox="1"/>
          <p:nvPr/>
        </p:nvSpPr>
        <p:spPr>
          <a:xfrm>
            <a:off x="4805825" y="451687"/>
            <a:ext cx="36153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SzPts val="2000"/>
              <a:buNone/>
            </a:pPr>
            <a:r>
              <a:rPr lang="en" sz="1800">
                <a:solidFill>
                  <a:schemeClr val="dk1"/>
                </a:solidFill>
                <a:latin typeface="Twentieth Century"/>
                <a:ea typeface="Twentieth Century"/>
                <a:cs typeface="Twentieth Century"/>
                <a:sym typeface="Twentieth Century"/>
              </a:rPr>
              <a:t>Focus on faculty, post-docs, </a:t>
            </a:r>
            <a:r>
              <a:rPr lang="en" sz="2000">
                <a:solidFill>
                  <a:srgbClr val="212121"/>
                </a:solidFill>
                <a:latin typeface="Twentieth Century"/>
                <a:ea typeface="Twentieth Century"/>
                <a:cs typeface="Twentieth Century"/>
                <a:sym typeface="Twentieth Century"/>
              </a:rPr>
              <a:t>grad</a:t>
            </a:r>
            <a:r>
              <a:rPr lang="en" sz="1800">
                <a:solidFill>
                  <a:schemeClr val="dk1"/>
                </a:solidFill>
                <a:latin typeface="Twentieth Century"/>
                <a:ea typeface="Twentieth Century"/>
                <a:cs typeface="Twentieth Century"/>
                <a:sym typeface="Twentieth Century"/>
              </a:rPr>
              <a:t> students - helping them interact with the open source communities for the tools that they use.</a:t>
            </a:r>
            <a:endParaRPr>
              <a:latin typeface="Twentieth Century"/>
              <a:ea typeface="Twentieth Century"/>
              <a:cs typeface="Twentieth Century"/>
              <a:sym typeface="Twentieth Century"/>
            </a:endParaRPr>
          </a:p>
        </p:txBody>
      </p:sp>
      <p:sp>
        <p:nvSpPr>
          <p:cNvPr id="180" name="Google Shape;180;p25"/>
          <p:cNvSpPr txBox="1"/>
          <p:nvPr>
            <p:ph idx="1" type="body"/>
          </p:nvPr>
        </p:nvSpPr>
        <p:spPr>
          <a:xfrm>
            <a:off x="165749" y="2291234"/>
            <a:ext cx="3661800" cy="2135100"/>
          </a:xfrm>
          <a:prstGeom prst="rect">
            <a:avLst/>
          </a:prstGeom>
          <a:solidFill>
            <a:schemeClr val="lt1"/>
          </a:solidFill>
          <a:ln>
            <a:noFill/>
          </a:ln>
        </p:spPr>
        <p:txBody>
          <a:bodyPr anchorCtr="0" anchor="t" bIns="137150" lIns="182875" spcFirstLastPara="1" rIns="182875" wrap="square" tIns="137150">
            <a:normAutofit fontScale="85000"/>
          </a:bodyPr>
          <a:lstStyle/>
          <a:p>
            <a:pPr indent="0" lvl="0" marL="0" rtl="0" algn="l">
              <a:lnSpc>
                <a:spcPct val="100000"/>
              </a:lnSpc>
              <a:spcBef>
                <a:spcPts val="0"/>
              </a:spcBef>
              <a:spcAft>
                <a:spcPts val="0"/>
              </a:spcAft>
              <a:buClr>
                <a:srgbClr val="212121"/>
              </a:buClr>
              <a:buSzPct val="100000"/>
              <a:buNone/>
            </a:pPr>
            <a:r>
              <a:rPr lang="en" sz="2000">
                <a:solidFill>
                  <a:srgbClr val="212121"/>
                </a:solidFill>
                <a:latin typeface="Twentieth Century"/>
                <a:ea typeface="Twentieth Century"/>
                <a:cs typeface="Twentieth Century"/>
                <a:sym typeface="Twentieth Century"/>
              </a:rPr>
              <a:t>E</a:t>
            </a:r>
            <a:r>
              <a:rPr i="0" lang="en" sz="2000" u="none" strike="noStrike">
                <a:solidFill>
                  <a:srgbClr val="212121"/>
                </a:solidFill>
                <a:latin typeface="Twentieth Century"/>
                <a:ea typeface="Twentieth Century"/>
                <a:cs typeface="Twentieth Century"/>
                <a:sym typeface="Twentieth Century"/>
              </a:rPr>
              <a:t>ngage faculty and students in an open source participation pathway advancing basic use of open source software through contribution, sharing, accepting external contributions, and ultimately developing an ecosystem of related open source projects.</a:t>
            </a:r>
            <a:endParaRPr sz="2000">
              <a:latin typeface="Twentieth Century"/>
              <a:ea typeface="Twentieth Century"/>
              <a:cs typeface="Twentieth Century"/>
              <a:sym typeface="Twentieth Century"/>
            </a:endParaRPr>
          </a:p>
        </p:txBody>
      </p:sp>
      <p:sp>
        <p:nvSpPr>
          <p:cNvPr id="181" name="Google Shape;181;p25"/>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A logo with a star in the center&#10;&#10;Description automatically generated" id="182" name="Google Shape;182;p25"/>
          <p:cNvPicPr preferRelativeResize="0"/>
          <p:nvPr/>
        </p:nvPicPr>
        <p:blipFill rotWithShape="1">
          <a:blip r:embed="rId3">
            <a:alphaModFix/>
          </a:blip>
          <a:srcRect b="0" l="0" r="0" t="0"/>
          <a:stretch/>
        </p:blipFill>
        <p:spPr>
          <a:xfrm>
            <a:off x="3603726" y="1489175"/>
            <a:ext cx="1958875" cy="1958875"/>
          </a:xfrm>
          <a:prstGeom prst="rect">
            <a:avLst/>
          </a:prstGeom>
          <a:noFill/>
          <a:ln>
            <a:noFill/>
          </a:ln>
        </p:spPr>
      </p:pic>
      <p:sp>
        <p:nvSpPr>
          <p:cNvPr id="183" name="Google Shape;183;p25"/>
          <p:cNvSpPr txBox="1"/>
          <p:nvPr>
            <p:ph type="title"/>
          </p:nvPr>
        </p:nvSpPr>
        <p:spPr>
          <a:xfrm>
            <a:off x="-390900" y="260600"/>
            <a:ext cx="48570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   UT-OSPO Vision</a:t>
            </a:r>
            <a:endParaRPr b="1" sz="3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0" name="Google Shape;190;p26"/>
          <p:cNvPicPr preferRelativeResize="0"/>
          <p:nvPr/>
        </p:nvPicPr>
        <p:blipFill rotWithShape="1">
          <a:blip r:embed="rId3">
            <a:alphaModFix/>
          </a:blip>
          <a:srcRect b="4030" l="0" r="3053" t="0"/>
          <a:stretch/>
        </p:blipFill>
        <p:spPr>
          <a:xfrm>
            <a:off x="228063" y="375413"/>
            <a:ext cx="8687877" cy="4392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How Can the OSPO Help Researchers?</a:t>
            </a:r>
            <a:endParaRPr b="1" sz="3000">
              <a:solidFill>
                <a:schemeClr val="lt1"/>
              </a:solidFill>
              <a:latin typeface="Twentieth Century"/>
              <a:ea typeface="Twentieth Century"/>
              <a:cs typeface="Twentieth Century"/>
              <a:sym typeface="Twentieth Century"/>
            </a:endParaRPr>
          </a:p>
        </p:txBody>
      </p:sp>
      <p:sp>
        <p:nvSpPr>
          <p:cNvPr id="196" name="Google Shape;196;p27"/>
          <p:cNvSpPr txBox="1"/>
          <p:nvPr>
            <p:ph idx="12" type="sldNum"/>
          </p:nvPr>
        </p:nvSpPr>
        <p:spPr>
          <a:xfrm>
            <a:off x="6457950" y="4767263"/>
            <a:ext cx="2057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7"/>
          <p:cNvPicPr preferRelativeResize="0"/>
          <p:nvPr/>
        </p:nvPicPr>
        <p:blipFill rotWithShape="1">
          <a:blip r:embed="rId3">
            <a:alphaModFix/>
          </a:blip>
          <a:srcRect b="0" l="0" r="0" t="0"/>
          <a:stretch/>
        </p:blipFill>
        <p:spPr>
          <a:xfrm>
            <a:off x="6548050" y="997488"/>
            <a:ext cx="1737202" cy="1737202"/>
          </a:xfrm>
          <a:prstGeom prst="rect">
            <a:avLst/>
          </a:prstGeom>
          <a:noFill/>
          <a:ln>
            <a:noFill/>
          </a:ln>
          <a:effectLst>
            <a:outerShdw blurRad="57150" rotWithShape="0" algn="bl" dir="5400000" dist="19050">
              <a:srgbClr val="000000">
                <a:alpha val="50000"/>
              </a:srgbClr>
            </a:outerShdw>
          </a:effectLst>
        </p:spPr>
      </p:pic>
      <p:sp>
        <p:nvSpPr>
          <p:cNvPr id="198" name="Google Shape;198;p27"/>
          <p:cNvSpPr txBox="1"/>
          <p:nvPr/>
        </p:nvSpPr>
        <p:spPr>
          <a:xfrm>
            <a:off x="606275" y="1061675"/>
            <a:ext cx="4738800" cy="35439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338325">
            <a:noAutofit/>
          </a:bodyPr>
          <a:lstStyle/>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Training/Events</a:t>
            </a:r>
            <a:endParaRPr sz="2100">
              <a:solidFill>
                <a:schemeClr val="dk1"/>
              </a:solidFill>
              <a:latin typeface="Twentieth Century"/>
              <a:ea typeface="Twentieth Century"/>
              <a:cs typeface="Twentieth Century"/>
              <a:sym typeface="Twentieth Century"/>
            </a:endParaRPr>
          </a:p>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Funding Identification</a:t>
            </a:r>
            <a:endParaRPr sz="1300">
              <a:solidFill>
                <a:schemeClr val="dk1"/>
              </a:solidFill>
              <a:latin typeface="Twentieth Century"/>
              <a:ea typeface="Twentieth Century"/>
              <a:cs typeface="Twentieth Century"/>
              <a:sym typeface="Twentieth Century"/>
            </a:endParaRPr>
          </a:p>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Best practices guides</a:t>
            </a:r>
            <a:endParaRPr sz="2100">
              <a:solidFill>
                <a:schemeClr val="dk1"/>
              </a:solidFill>
              <a:latin typeface="Twentieth Century"/>
              <a:ea typeface="Twentieth Century"/>
              <a:cs typeface="Twentieth Century"/>
              <a:sym typeface="Twentieth Century"/>
            </a:endParaRPr>
          </a:p>
          <a:p>
            <a:pPr indent="-361950" lvl="0" marL="514350" rtl="0" algn="l">
              <a:lnSpc>
                <a:spcPct val="200000"/>
              </a:lnSpc>
              <a:spcBef>
                <a:spcPts val="1000"/>
              </a:spcBef>
              <a:spcAft>
                <a:spcPts val="0"/>
              </a:spcAft>
              <a:buClr>
                <a:schemeClr val="dk1"/>
              </a:buClr>
              <a:buSzPts val="2100"/>
              <a:buFont typeface="Twentieth Century"/>
              <a:buChar char="➔"/>
            </a:pPr>
            <a:r>
              <a:rPr lang="en" sz="2100">
                <a:solidFill>
                  <a:schemeClr val="dk1"/>
                </a:solidFill>
                <a:latin typeface="Twentieth Century"/>
                <a:ea typeface="Twentieth Century"/>
                <a:cs typeface="Twentieth Century"/>
                <a:sym typeface="Twentieth Century"/>
              </a:rPr>
              <a:t>Consultation Services</a:t>
            </a:r>
            <a:endParaRPr sz="700">
              <a:latin typeface="Twentieth Century"/>
              <a:ea typeface="Twentieth Century"/>
              <a:cs typeface="Twentieth Century"/>
              <a:sym typeface="Twentieth Century"/>
            </a:endParaRPr>
          </a:p>
        </p:txBody>
      </p:sp>
      <p:grpSp>
        <p:nvGrpSpPr>
          <p:cNvPr id="199" name="Google Shape;199;p27"/>
          <p:cNvGrpSpPr/>
          <p:nvPr/>
        </p:nvGrpSpPr>
        <p:grpSpPr>
          <a:xfrm>
            <a:off x="5825413" y="3030143"/>
            <a:ext cx="3085835" cy="1737143"/>
            <a:chOff x="1967800" y="1672043"/>
            <a:chExt cx="4975549" cy="2977619"/>
          </a:xfrm>
        </p:grpSpPr>
        <p:pic>
          <p:nvPicPr>
            <p:cNvPr descr="A orange rectangular sign with white text&#10;&#10;Description automatically generated" id="200" name="Google Shape;200;p27"/>
            <p:cNvPicPr preferRelativeResize="0"/>
            <p:nvPr/>
          </p:nvPicPr>
          <p:blipFill rotWithShape="1">
            <a:blip r:embed="rId4">
              <a:alphaModFix/>
            </a:blip>
            <a:srcRect b="0" l="0" r="0" t="0"/>
            <a:stretch/>
          </p:blipFill>
          <p:spPr>
            <a:xfrm>
              <a:off x="4781350" y="1672050"/>
              <a:ext cx="2147849" cy="2147825"/>
            </a:xfrm>
            <a:prstGeom prst="rect">
              <a:avLst/>
            </a:prstGeom>
            <a:noFill/>
            <a:ln>
              <a:noFill/>
            </a:ln>
            <a:effectLst>
              <a:outerShdw blurRad="57150" rotWithShape="0" algn="bl" dir="5400000" dist="19050">
                <a:srgbClr val="000000">
                  <a:alpha val="50000"/>
                </a:srgbClr>
              </a:outerShdw>
            </a:effectLst>
          </p:spPr>
        </p:pic>
        <p:pic>
          <p:nvPicPr>
            <p:cNvPr id="201" name="Google Shape;201;p27"/>
            <p:cNvPicPr preferRelativeResize="0"/>
            <p:nvPr/>
          </p:nvPicPr>
          <p:blipFill>
            <a:blip r:embed="rId5">
              <a:alphaModFix/>
            </a:blip>
            <a:stretch>
              <a:fillRect/>
            </a:stretch>
          </p:blipFill>
          <p:spPr>
            <a:xfrm>
              <a:off x="1967800" y="3880912"/>
              <a:ext cx="4975549" cy="768750"/>
            </a:xfrm>
            <a:prstGeom prst="rect">
              <a:avLst/>
            </a:prstGeom>
            <a:noFill/>
            <a:ln>
              <a:noFill/>
            </a:ln>
            <a:effectLst>
              <a:outerShdw blurRad="57150" rotWithShape="0" algn="bl" dir="5400000" dist="19050">
                <a:srgbClr val="000000">
                  <a:alpha val="50000"/>
                </a:srgbClr>
              </a:outerShdw>
            </a:effectLst>
          </p:spPr>
        </p:pic>
        <p:pic>
          <p:nvPicPr>
            <p:cNvPr id="202" name="Google Shape;202;p27"/>
            <p:cNvPicPr preferRelativeResize="0"/>
            <p:nvPr/>
          </p:nvPicPr>
          <p:blipFill>
            <a:blip r:embed="rId6">
              <a:alphaModFix/>
            </a:blip>
            <a:stretch>
              <a:fillRect/>
            </a:stretch>
          </p:blipFill>
          <p:spPr>
            <a:xfrm>
              <a:off x="1972825" y="2883965"/>
              <a:ext cx="2757176" cy="935922"/>
            </a:xfrm>
            <a:prstGeom prst="rect">
              <a:avLst/>
            </a:prstGeom>
            <a:noFill/>
            <a:ln>
              <a:noFill/>
            </a:ln>
            <a:effectLst>
              <a:outerShdw blurRad="57150" rotWithShape="0" algn="bl" dir="5400000" dist="19050">
                <a:srgbClr val="000000">
                  <a:alpha val="50000"/>
                </a:srgbClr>
              </a:outerShdw>
            </a:effectLst>
          </p:spPr>
        </p:pic>
        <p:pic>
          <p:nvPicPr>
            <p:cNvPr id="203" name="Google Shape;203;p27"/>
            <p:cNvPicPr preferRelativeResize="0"/>
            <p:nvPr/>
          </p:nvPicPr>
          <p:blipFill>
            <a:blip r:embed="rId7">
              <a:alphaModFix/>
            </a:blip>
            <a:stretch>
              <a:fillRect/>
            </a:stretch>
          </p:blipFill>
          <p:spPr>
            <a:xfrm>
              <a:off x="1972833" y="1672043"/>
              <a:ext cx="2757160" cy="115255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idx="1" type="body"/>
          </p:nvPr>
        </p:nvSpPr>
        <p:spPr>
          <a:xfrm>
            <a:off x="195650" y="994500"/>
            <a:ext cx="8804100" cy="1707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228600" lIns="274300" spcFirstLastPara="1" rIns="274300" wrap="square" tIns="228600">
            <a:noAutofit/>
          </a:bodyPr>
          <a:lstStyle/>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Contact us at:  </a:t>
            </a:r>
            <a:r>
              <a:rPr lang="en" sz="1300" u="sng">
                <a:solidFill>
                  <a:schemeClr val="hlink"/>
                </a:solidFill>
                <a:latin typeface="Twentieth Century"/>
                <a:ea typeface="Twentieth Century"/>
                <a:cs typeface="Twentieth Century"/>
                <a:sym typeface="Twentieth Century"/>
                <a:hlinkClick r:id="rId3"/>
              </a:rPr>
              <a:t>ospo@utlists.utexas.edu</a:t>
            </a:r>
            <a:endParaRPr sz="1300">
              <a:latin typeface="Twentieth Century"/>
              <a:ea typeface="Twentieth Century"/>
              <a:cs typeface="Twentieth Century"/>
              <a:sym typeface="Twentieth Century"/>
            </a:endParaRPr>
          </a:p>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Visit our website: </a:t>
            </a:r>
            <a:r>
              <a:rPr lang="en" sz="1300" u="sng">
                <a:solidFill>
                  <a:schemeClr val="hlink"/>
                </a:solidFill>
                <a:latin typeface="Twentieth Century"/>
                <a:ea typeface="Twentieth Century"/>
                <a:cs typeface="Twentieth Century"/>
                <a:sym typeface="Twentieth Century"/>
                <a:hlinkClick r:id="rId4"/>
              </a:rPr>
              <a:t>www.opensource.utexas.edu</a:t>
            </a:r>
            <a:r>
              <a:rPr lang="en" sz="1300">
                <a:latin typeface="Twentieth Century"/>
                <a:ea typeface="Twentieth Century"/>
                <a:cs typeface="Twentieth Century"/>
                <a:sym typeface="Twentieth Century"/>
              </a:rPr>
              <a:t> (or us QR code below)</a:t>
            </a:r>
            <a:endParaRPr sz="1300">
              <a:latin typeface="Twentieth Century"/>
              <a:ea typeface="Twentieth Century"/>
              <a:cs typeface="Twentieth Century"/>
              <a:sym typeface="Twentieth Century"/>
            </a:endParaRPr>
          </a:p>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Sign up to receive emails: </a:t>
            </a:r>
            <a:r>
              <a:rPr lang="en" sz="1300" u="sng">
                <a:solidFill>
                  <a:schemeClr val="hlink"/>
                </a:solidFill>
                <a:latin typeface="Twentieth Century"/>
                <a:ea typeface="Twentieth Century"/>
                <a:cs typeface="Twentieth Century"/>
                <a:sym typeface="Twentieth Century"/>
                <a:hlinkClick r:id="rId5"/>
              </a:rPr>
              <a:t>https://utlists.utexas.edu/sympa/subscribe/ospo.announce</a:t>
            </a:r>
            <a:r>
              <a:rPr lang="en" sz="1300">
                <a:latin typeface="Twentieth Century"/>
                <a:ea typeface="Twentieth Century"/>
                <a:cs typeface="Twentieth Century"/>
                <a:sym typeface="Twentieth Century"/>
              </a:rPr>
              <a:t> </a:t>
            </a:r>
            <a:endParaRPr sz="1300">
              <a:latin typeface="Twentieth Century"/>
              <a:ea typeface="Twentieth Century"/>
              <a:cs typeface="Twentieth Century"/>
              <a:sym typeface="Twentieth Century"/>
            </a:endParaRPr>
          </a:p>
          <a:p>
            <a:pPr indent="0" lvl="0" marL="0" rtl="0" algn="l">
              <a:lnSpc>
                <a:spcPct val="150000"/>
              </a:lnSpc>
              <a:spcBef>
                <a:spcPts val="360"/>
              </a:spcBef>
              <a:spcAft>
                <a:spcPts val="0"/>
              </a:spcAft>
              <a:buSzPts val="605"/>
              <a:buNone/>
            </a:pPr>
            <a:r>
              <a:rPr lang="en" sz="1300">
                <a:latin typeface="Twentieth Century"/>
                <a:ea typeface="Twentieth Century"/>
                <a:cs typeface="Twentieth Century"/>
                <a:sym typeface="Twentieth Century"/>
              </a:rPr>
              <a:t>Book a consultation: </a:t>
            </a:r>
            <a:r>
              <a:rPr lang="en" sz="1300" u="sng">
                <a:solidFill>
                  <a:schemeClr val="hlink"/>
                </a:solidFill>
                <a:latin typeface="Twentieth Century"/>
                <a:ea typeface="Twentieth Century"/>
                <a:cs typeface="Twentieth Century"/>
                <a:sym typeface="Twentieth Century"/>
                <a:hlinkClick r:id="rId6"/>
              </a:rPr>
              <a:t>https://outlook.office365.com/book/UTOSPOOpenSourceSoftwareConsultation@utexas.onmicrosoft.com/</a:t>
            </a:r>
            <a:r>
              <a:rPr lang="en" sz="1300">
                <a:latin typeface="Twentieth Century"/>
                <a:ea typeface="Twentieth Century"/>
                <a:cs typeface="Twentieth Century"/>
                <a:sym typeface="Twentieth Century"/>
              </a:rPr>
              <a:t> </a:t>
            </a:r>
            <a:endParaRPr sz="1300">
              <a:latin typeface="Twentieth Century"/>
              <a:ea typeface="Twentieth Century"/>
              <a:cs typeface="Twentieth Century"/>
              <a:sym typeface="Twentieth Century"/>
            </a:endParaRPr>
          </a:p>
        </p:txBody>
      </p:sp>
      <p:pic>
        <p:nvPicPr>
          <p:cNvPr id="209" name="Google Shape;209;p28"/>
          <p:cNvPicPr preferRelativeResize="0"/>
          <p:nvPr/>
        </p:nvPicPr>
        <p:blipFill>
          <a:blip r:embed="rId7">
            <a:alphaModFix/>
          </a:blip>
          <a:stretch>
            <a:fillRect/>
          </a:stretch>
        </p:blipFill>
        <p:spPr>
          <a:xfrm>
            <a:off x="1824250" y="2843400"/>
            <a:ext cx="2057399" cy="2057399"/>
          </a:xfrm>
          <a:prstGeom prst="rect">
            <a:avLst/>
          </a:prstGeom>
          <a:noFill/>
          <a:ln>
            <a:noFill/>
          </a:ln>
          <a:effectLst>
            <a:outerShdw blurRad="57150" rotWithShape="0" algn="bl" dir="5400000" dist="19050">
              <a:srgbClr val="000000">
                <a:alpha val="50000"/>
              </a:srgbClr>
            </a:outerShdw>
          </a:effectLst>
        </p:spPr>
      </p:pic>
      <p:sp>
        <p:nvSpPr>
          <p:cNvPr id="210" name="Google Shape;210;p28"/>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How to Connect</a:t>
            </a:r>
            <a:endParaRPr b="1" sz="3000">
              <a:solidFill>
                <a:schemeClr val="lt1"/>
              </a:solidFill>
              <a:latin typeface="Twentieth Century"/>
              <a:ea typeface="Twentieth Century"/>
              <a:cs typeface="Twentieth Century"/>
              <a:sym typeface="Twentieth Century"/>
            </a:endParaRPr>
          </a:p>
        </p:txBody>
      </p:sp>
      <p:pic>
        <p:nvPicPr>
          <p:cNvPr id="211" name="Google Shape;211;p28"/>
          <p:cNvPicPr preferRelativeResize="0"/>
          <p:nvPr/>
        </p:nvPicPr>
        <p:blipFill>
          <a:blip r:embed="rId8">
            <a:alphaModFix/>
          </a:blip>
          <a:stretch>
            <a:fillRect/>
          </a:stretch>
        </p:blipFill>
        <p:spPr>
          <a:xfrm>
            <a:off x="4572775" y="2843400"/>
            <a:ext cx="2612255" cy="205740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Upcoming Spring Workshops &amp; Events</a:t>
            </a:r>
            <a:endParaRPr b="1" sz="3000">
              <a:solidFill>
                <a:schemeClr val="lt1"/>
              </a:solidFill>
              <a:latin typeface="Twentieth Century"/>
              <a:ea typeface="Twentieth Century"/>
              <a:cs typeface="Twentieth Century"/>
              <a:sym typeface="Twentieth Century"/>
            </a:endParaRPr>
          </a:p>
        </p:txBody>
      </p:sp>
      <p:sp>
        <p:nvSpPr>
          <p:cNvPr id="217" name="Google Shape;217;p29"/>
          <p:cNvSpPr txBox="1"/>
          <p:nvPr/>
        </p:nvSpPr>
        <p:spPr>
          <a:xfrm>
            <a:off x="2806500" y="3495975"/>
            <a:ext cx="6180300" cy="1398300"/>
          </a:xfrm>
          <a:prstGeom prst="rect">
            <a:avLst/>
          </a:prstGeom>
          <a:solidFill>
            <a:schemeClr val="lt1"/>
          </a:solidFill>
          <a:ln>
            <a:noFill/>
          </a:ln>
        </p:spPr>
        <p:txBody>
          <a:bodyPr anchorCtr="0" anchor="t" bIns="182875" lIns="182875" spcFirstLastPara="1" rIns="182875" wrap="square" tIns="182875">
            <a:noAutofit/>
          </a:bodyPr>
          <a:lstStyle/>
          <a:p>
            <a:pPr indent="0" lvl="0" marL="0" rtl="0" algn="l">
              <a:lnSpc>
                <a:spcPct val="125000"/>
              </a:lnSpc>
              <a:spcBef>
                <a:spcPts val="0"/>
              </a:spcBef>
              <a:spcAft>
                <a:spcPts val="0"/>
              </a:spcAft>
              <a:buClr>
                <a:schemeClr val="dk1"/>
              </a:buClr>
              <a:buSzPts val="1100"/>
              <a:buFont typeface="Arial"/>
              <a:buNone/>
            </a:pPr>
            <a:r>
              <a:t/>
            </a:r>
            <a:endParaRPr b="1">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What		</a:t>
            </a:r>
            <a:r>
              <a:rPr lang="en">
                <a:latin typeface="Twentieth Century"/>
                <a:ea typeface="Twentieth Century"/>
                <a:cs typeface="Twentieth Century"/>
                <a:sym typeface="Twentieth Century"/>
              </a:rPr>
              <a:t>Comprehensive introduction to key UT research computing resources</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When		</a:t>
            </a:r>
            <a:r>
              <a:rPr lang="en">
                <a:latin typeface="Twentieth Century"/>
                <a:ea typeface="Twentieth Century"/>
                <a:cs typeface="Twentieth Century"/>
                <a:sym typeface="Twentieth Century"/>
              </a:rPr>
              <a:t>Fri. April 4th 2025, 10am - 12pm</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Where	</a:t>
            </a:r>
            <a:r>
              <a:rPr lang="en" u="sng">
                <a:solidFill>
                  <a:srgbClr val="0097A7"/>
                </a:solidFill>
                <a:latin typeface="Twentieth Century"/>
                <a:ea typeface="Twentieth Century"/>
                <a:cs typeface="Twentieth Century"/>
                <a:sym typeface="Twentieth Century"/>
                <a:hlinkClick r:id="rId3">
                  <a:extLst>
                    <a:ext uri="{A12FA001-AC4F-418D-AE19-62706E023703}">
                      <ahyp:hlinkClr val="tx"/>
                    </a:ext>
                  </a:extLst>
                </a:hlinkClick>
              </a:rPr>
              <a:t>PCL Scholars Lab</a:t>
            </a:r>
            <a:r>
              <a:rPr lang="en">
                <a:solidFill>
                  <a:srgbClr val="000000"/>
                </a:solidFill>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sp>
        <p:nvSpPr>
          <p:cNvPr id="218" name="Google Shape;218;p29"/>
          <p:cNvSpPr txBox="1"/>
          <p:nvPr/>
        </p:nvSpPr>
        <p:spPr>
          <a:xfrm>
            <a:off x="2781300" y="1178100"/>
            <a:ext cx="6230700" cy="190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b="1" sz="2100">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What		</a:t>
            </a:r>
            <a:r>
              <a:rPr lang="en">
                <a:latin typeface="Twentieth Century"/>
                <a:ea typeface="Twentieth Century"/>
                <a:cs typeface="Twentieth Century"/>
                <a:sym typeface="Twentieth Century"/>
              </a:rPr>
              <a:t>Workshops covering research data practices and software</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When		</a:t>
            </a:r>
            <a:r>
              <a:rPr lang="en">
                <a:latin typeface="Twentieth Century"/>
                <a:ea typeface="Twentieth Century"/>
                <a:cs typeface="Twentieth Century"/>
                <a:sym typeface="Twentieth Century"/>
              </a:rPr>
              <a:t>On the following dates: 1/31, 2/11, 2/12, 2/13, 2/14, and 2/28</a:t>
            </a:r>
            <a:endParaRPr sz="1300">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Time		</a:t>
            </a:r>
            <a:r>
              <a:rPr lang="en">
                <a:latin typeface="Twentieth Century"/>
                <a:ea typeface="Twentieth Century"/>
                <a:cs typeface="Twentieth Century"/>
                <a:sym typeface="Twentieth Century"/>
              </a:rPr>
              <a:t>12pm - 1:15pm</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Where	</a:t>
            </a:r>
            <a:r>
              <a:rPr lang="en">
                <a:latin typeface="Twentieth Century"/>
                <a:ea typeface="Twentieth Century"/>
                <a:cs typeface="Twentieth Century"/>
                <a:sym typeface="Twentieth Century"/>
              </a:rPr>
              <a:t>Zoom (all dates) / </a:t>
            </a:r>
            <a:r>
              <a:rPr lang="en" u="sng">
                <a:solidFill>
                  <a:srgbClr val="0097A7"/>
                </a:solidFill>
                <a:latin typeface="Twentieth Century"/>
                <a:ea typeface="Twentieth Century"/>
                <a:cs typeface="Twentieth Century"/>
                <a:sym typeface="Twentieth Century"/>
                <a:hlinkClick r:id="rId4">
                  <a:extLst>
                    <a:ext uri="{A12FA001-AC4F-418D-AE19-62706E023703}">
                      <ahyp:hlinkClr val="tx"/>
                    </a:ext>
                  </a:extLst>
                </a:hlinkClick>
              </a:rPr>
              <a:t>PCL Scholars Lab</a:t>
            </a:r>
            <a:r>
              <a:rPr lang="en">
                <a:latin typeface="Twentieth Century"/>
                <a:ea typeface="Twentieth Century"/>
                <a:cs typeface="Twentieth Century"/>
                <a:sym typeface="Twentieth Century"/>
              </a:rPr>
              <a:t> (select dates)</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More info</a:t>
            </a:r>
            <a:r>
              <a:rPr lang="en">
                <a:latin typeface="Twentieth Century"/>
                <a:ea typeface="Twentieth Century"/>
                <a:cs typeface="Twentieth Century"/>
                <a:sym typeface="Twentieth Century"/>
              </a:rPr>
              <a:t>	</a:t>
            </a:r>
            <a:r>
              <a:rPr lang="en" u="sng">
                <a:solidFill>
                  <a:srgbClr val="0097A7"/>
                </a:solidFill>
                <a:latin typeface="Twentieth Century"/>
                <a:ea typeface="Twentieth Century"/>
                <a:cs typeface="Twentieth Century"/>
                <a:sym typeface="Twentieth Century"/>
                <a:hlinkClick r:id="rId5">
                  <a:extLst>
                    <a:ext uri="{A12FA001-AC4F-418D-AE19-62706E023703}">
                      <ahyp:hlinkClr val="tx"/>
                    </a:ext>
                  </a:extLst>
                </a:hlinkClick>
              </a:rPr>
              <a:t>https://guides.lib.utexas.edu/data-and-donuts</a:t>
            </a:r>
            <a:r>
              <a:rPr lang="en">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pic>
        <p:nvPicPr>
          <p:cNvPr id="219" name="Google Shape;219;p29"/>
          <p:cNvPicPr preferRelativeResize="0"/>
          <p:nvPr/>
        </p:nvPicPr>
        <p:blipFill>
          <a:blip r:embed="rId6">
            <a:alphaModFix/>
          </a:blip>
          <a:stretch>
            <a:fillRect/>
          </a:stretch>
        </p:blipFill>
        <p:spPr>
          <a:xfrm>
            <a:off x="132275" y="1727875"/>
            <a:ext cx="2523574" cy="693900"/>
          </a:xfrm>
          <a:prstGeom prst="rect">
            <a:avLst/>
          </a:prstGeom>
          <a:noFill/>
          <a:ln>
            <a:noFill/>
          </a:ln>
        </p:spPr>
      </p:pic>
      <p:sp>
        <p:nvSpPr>
          <p:cNvPr id="220" name="Google Shape;220;p29"/>
          <p:cNvSpPr txBox="1"/>
          <p:nvPr/>
        </p:nvSpPr>
        <p:spPr>
          <a:xfrm>
            <a:off x="2876879" y="1263496"/>
            <a:ext cx="3809400" cy="327600"/>
          </a:xfrm>
          <a:prstGeom prst="rect">
            <a:avLst/>
          </a:prstGeom>
          <a:solidFill>
            <a:srgbClr val="274E13"/>
          </a:solid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1900">
                <a:solidFill>
                  <a:schemeClr val="lt1"/>
                </a:solidFill>
                <a:latin typeface="Twentieth Century"/>
                <a:ea typeface="Twentieth Century"/>
                <a:cs typeface="Twentieth Century"/>
                <a:sym typeface="Twentieth Century"/>
              </a:rPr>
              <a:t>Data &amp; Donuts Workshop Series</a:t>
            </a:r>
            <a:endParaRPr b="1" sz="1900">
              <a:solidFill>
                <a:schemeClr val="lt1"/>
              </a:solidFill>
              <a:latin typeface="Twentieth Century"/>
              <a:ea typeface="Twentieth Century"/>
              <a:cs typeface="Twentieth Century"/>
              <a:sym typeface="Twentieth Century"/>
            </a:endParaRPr>
          </a:p>
        </p:txBody>
      </p:sp>
      <p:sp>
        <p:nvSpPr>
          <p:cNvPr id="221" name="Google Shape;221;p29"/>
          <p:cNvSpPr txBox="1"/>
          <p:nvPr/>
        </p:nvSpPr>
        <p:spPr>
          <a:xfrm>
            <a:off x="2891275" y="3612425"/>
            <a:ext cx="3809400" cy="327600"/>
          </a:xfrm>
          <a:prstGeom prst="rect">
            <a:avLst/>
          </a:prstGeom>
          <a:solidFill>
            <a:srgbClr val="274E13"/>
          </a:solid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1900">
                <a:solidFill>
                  <a:schemeClr val="lt1"/>
                </a:solidFill>
                <a:latin typeface="Twentieth Century"/>
                <a:ea typeface="Twentieth Century"/>
                <a:cs typeface="Twentieth Century"/>
                <a:sym typeface="Twentieth Century"/>
              </a:rPr>
              <a:t>Research Computing Resource Fair</a:t>
            </a:r>
            <a:endParaRPr b="1" sz="19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90906" y="336803"/>
            <a:ext cx="9916800" cy="603600"/>
          </a:xfrm>
          <a:prstGeom prst="rect">
            <a:avLst/>
          </a:prstGeom>
          <a:solidFill>
            <a:srgbClr val="BF57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0" lvl="0" marL="685800" rtl="0" algn="l">
              <a:lnSpc>
                <a:spcPct val="90000"/>
              </a:lnSpc>
              <a:spcBef>
                <a:spcPts val="0"/>
              </a:spcBef>
              <a:spcAft>
                <a:spcPts val="0"/>
              </a:spcAft>
              <a:buClr>
                <a:schemeClr val="dk1"/>
              </a:buClr>
              <a:buSzPts val="2700"/>
              <a:buFont typeface="Rockwell"/>
              <a:buNone/>
            </a:pPr>
            <a:r>
              <a:rPr b="1" lang="en" sz="2900">
                <a:solidFill>
                  <a:schemeClr val="lt1"/>
                </a:solidFill>
              </a:rPr>
              <a:t>Workshop Wrap Up</a:t>
            </a:r>
            <a:endParaRPr b="1" sz="2900">
              <a:solidFill>
                <a:schemeClr val="lt1"/>
              </a:solidFill>
              <a:latin typeface="Twentieth Century"/>
              <a:ea typeface="Twentieth Century"/>
              <a:cs typeface="Twentieth Century"/>
              <a:sym typeface="Twentieth Century"/>
            </a:endParaRPr>
          </a:p>
        </p:txBody>
      </p:sp>
      <p:sp>
        <p:nvSpPr>
          <p:cNvPr id="227" name="Google Shape;227;p30"/>
          <p:cNvSpPr txBox="1"/>
          <p:nvPr>
            <p:ph idx="1" type="body"/>
          </p:nvPr>
        </p:nvSpPr>
        <p:spPr>
          <a:xfrm>
            <a:off x="547050" y="1207200"/>
            <a:ext cx="7887300" cy="3588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34275" lIns="155425" spcFirstLastPara="1" rIns="68575" wrap="square" tIns="182875">
            <a:noAutofit/>
          </a:bodyPr>
          <a:lstStyle/>
          <a:p>
            <a:pPr indent="-514350" lvl="0" marL="628650" rtl="0" algn="l">
              <a:lnSpc>
                <a:spcPct val="200000"/>
              </a:lnSpc>
              <a:spcBef>
                <a:spcPts val="0"/>
              </a:spcBef>
              <a:spcAft>
                <a:spcPts val="0"/>
              </a:spcAft>
              <a:buSzPts val="1800"/>
              <a:buFont typeface="Twentieth Century"/>
              <a:buChar char="➔"/>
            </a:pPr>
            <a:r>
              <a:rPr lang="en" sz="1800">
                <a:solidFill>
                  <a:srgbClr val="000000"/>
                </a:solidFill>
                <a:latin typeface="Twentieth Century"/>
                <a:ea typeface="Twentieth Century"/>
                <a:cs typeface="Twentieth Century"/>
                <a:sym typeface="Twentieth Century"/>
              </a:rPr>
              <a:t>Thank you for attending!</a:t>
            </a:r>
            <a:endParaRPr sz="1800">
              <a:solidFill>
                <a:srgbClr val="000000"/>
              </a:solidFill>
              <a:latin typeface="Twentieth Century"/>
              <a:ea typeface="Twentieth Century"/>
              <a:cs typeface="Twentieth Century"/>
              <a:sym typeface="Twentieth Century"/>
            </a:endParaRPr>
          </a:p>
          <a:p>
            <a:pPr indent="-514350" lvl="0" marL="628650" rtl="0" algn="l">
              <a:lnSpc>
                <a:spcPct val="200000"/>
              </a:lnSpc>
              <a:spcBef>
                <a:spcPts val="0"/>
              </a:spcBef>
              <a:spcAft>
                <a:spcPts val="0"/>
              </a:spcAft>
              <a:buClr>
                <a:srgbClr val="000000"/>
              </a:buClr>
              <a:buSzPts val="1800"/>
              <a:buFont typeface="Twentieth Century"/>
              <a:buChar char="➔"/>
            </a:pPr>
            <a:r>
              <a:rPr lang="en" sz="1800">
                <a:solidFill>
                  <a:srgbClr val="000000"/>
                </a:solidFill>
                <a:latin typeface="Twentieth Century"/>
                <a:ea typeface="Twentieth Century"/>
                <a:cs typeface="Twentieth Century"/>
                <a:sym typeface="Twentieth Century"/>
              </a:rPr>
              <a:t>Any questions?</a:t>
            </a:r>
            <a:endParaRPr sz="1800">
              <a:solidFill>
                <a:srgbClr val="000000"/>
              </a:solidFill>
              <a:latin typeface="Twentieth Century"/>
              <a:ea typeface="Twentieth Century"/>
              <a:cs typeface="Twentieth Century"/>
              <a:sym typeface="Twentieth Century"/>
            </a:endParaRPr>
          </a:p>
          <a:p>
            <a:pPr indent="-514350" lvl="0" marL="628650" rtl="0" algn="l">
              <a:lnSpc>
                <a:spcPct val="200000"/>
              </a:lnSpc>
              <a:spcBef>
                <a:spcPts val="0"/>
              </a:spcBef>
              <a:spcAft>
                <a:spcPts val="0"/>
              </a:spcAft>
              <a:buClr>
                <a:srgbClr val="000000"/>
              </a:buClr>
              <a:buSzPts val="1800"/>
              <a:buFont typeface="Twentieth Century"/>
              <a:buChar char="➔"/>
            </a:pPr>
            <a:r>
              <a:rPr lang="en" sz="1800">
                <a:solidFill>
                  <a:srgbClr val="000000"/>
                </a:solidFill>
                <a:latin typeface="Twentieth Century"/>
                <a:ea typeface="Twentieth Century"/>
                <a:cs typeface="Twentieth Century"/>
                <a:sym typeface="Twentieth Century"/>
              </a:rPr>
              <a:t>Please provide Day 2 feedback in the shared notes document at </a:t>
            </a:r>
            <a:r>
              <a:rPr lang="en" sz="1800" u="sng">
                <a:solidFill>
                  <a:srgbClr val="0097A7"/>
                </a:solidFill>
                <a:latin typeface="Twentieth Century"/>
                <a:ea typeface="Twentieth Century"/>
                <a:cs typeface="Twentieth Century"/>
                <a:sym typeface="Twentieth Century"/>
                <a:hlinkClick r:id="rId3">
                  <a:extLst>
                    <a:ext uri="{A12FA001-AC4F-418D-AE19-62706E023703}">
                      <ahyp:hlinkClr val="tx"/>
                    </a:ext>
                  </a:extLst>
                </a:hlinkClick>
              </a:rPr>
              <a:t>https://bit.ly/ipw-jan2025</a:t>
            </a:r>
            <a:endParaRPr sz="1800">
              <a:solidFill>
                <a:srgbClr val="000000"/>
              </a:solidFill>
              <a:latin typeface="Twentieth Century"/>
              <a:ea typeface="Twentieth Century"/>
              <a:cs typeface="Twentieth Century"/>
              <a:sym typeface="Twentieth Century"/>
            </a:endParaRPr>
          </a:p>
        </p:txBody>
      </p:sp>
      <p:pic>
        <p:nvPicPr>
          <p:cNvPr id="228" name="Google Shape;228;p30"/>
          <p:cNvPicPr preferRelativeResize="0"/>
          <p:nvPr/>
        </p:nvPicPr>
        <p:blipFill>
          <a:blip r:embed="rId4">
            <a:alphaModFix/>
          </a:blip>
          <a:stretch>
            <a:fillRect/>
          </a:stretch>
        </p:blipFill>
        <p:spPr>
          <a:xfrm>
            <a:off x="4672625" y="2902975"/>
            <a:ext cx="1656949" cy="1656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Introduction to Git</a:t>
            </a:r>
            <a:endParaRPr b="1" sz="3000">
              <a:solidFill>
                <a:schemeClr val="lt1"/>
              </a:solidFill>
              <a:latin typeface="Twentieth Century"/>
              <a:ea typeface="Twentieth Century"/>
              <a:cs typeface="Twentieth Century"/>
              <a:sym typeface="Twentieth Century"/>
            </a:endParaRPr>
          </a:p>
        </p:txBody>
      </p:sp>
      <p:sp>
        <p:nvSpPr>
          <p:cNvPr id="94" name="Google Shape;94;p15"/>
          <p:cNvSpPr txBox="1"/>
          <p:nvPr/>
        </p:nvSpPr>
        <p:spPr>
          <a:xfrm>
            <a:off x="455050" y="1322650"/>
            <a:ext cx="4344300" cy="33153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323850" lvl="0" marL="457200" rtl="0" algn="l">
              <a:lnSpc>
                <a:spcPct val="150000"/>
              </a:lnSpc>
              <a:spcBef>
                <a:spcPts val="1000"/>
              </a:spcBef>
              <a:spcAft>
                <a:spcPts val="0"/>
              </a:spcAft>
              <a:buSzPts val="1500"/>
              <a:buFont typeface="Twentieth Century"/>
              <a:buChar char="➔"/>
            </a:pPr>
            <a:r>
              <a:rPr lang="en" sz="1500" u="sng">
                <a:solidFill>
                  <a:schemeClr val="hlink"/>
                </a:solidFill>
                <a:latin typeface="Twentieth Century"/>
                <a:ea typeface="Twentieth Century"/>
                <a:cs typeface="Twentieth Century"/>
                <a:sym typeface="Twentieth Century"/>
                <a:hlinkClick r:id="rId3"/>
              </a:rPr>
              <a:t>https://git-scm.com/downloads</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Distributed version control system</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Free and open source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Cross platform compatible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2400"/>
              </a:spcAft>
              <a:buSzPts val="1500"/>
              <a:buFont typeface="Twentieth Century"/>
              <a:buChar char="➔"/>
            </a:pPr>
            <a:r>
              <a:rPr lang="en" sz="1500">
                <a:latin typeface="Twentieth Century"/>
                <a:ea typeface="Twentieth Century"/>
                <a:cs typeface="Twentieth Century"/>
                <a:sym typeface="Twentieth Century"/>
              </a:rPr>
              <a:t>Run via Terminal or Command Prompt </a:t>
            </a:r>
            <a:endParaRPr sz="1500">
              <a:latin typeface="Twentieth Century"/>
              <a:ea typeface="Twentieth Century"/>
              <a:cs typeface="Twentieth Century"/>
              <a:sym typeface="Twentieth Century"/>
            </a:endParaRPr>
          </a:p>
        </p:txBody>
      </p:sp>
      <p:pic>
        <p:nvPicPr>
          <p:cNvPr id="95" name="Google Shape;95;p15"/>
          <p:cNvPicPr preferRelativeResize="0"/>
          <p:nvPr/>
        </p:nvPicPr>
        <p:blipFill>
          <a:blip r:embed="rId4">
            <a:alphaModFix/>
          </a:blip>
          <a:stretch>
            <a:fillRect/>
          </a:stretch>
        </p:blipFill>
        <p:spPr>
          <a:xfrm>
            <a:off x="5496075" y="993053"/>
            <a:ext cx="3455103" cy="39744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Commonly Used </a:t>
            </a:r>
            <a:r>
              <a:rPr b="1" lang="en" sz="3000">
                <a:solidFill>
                  <a:schemeClr val="lt1"/>
                </a:solidFill>
                <a:latin typeface="Twentieth Century"/>
                <a:ea typeface="Twentieth Century"/>
                <a:cs typeface="Twentieth Century"/>
                <a:sym typeface="Twentieth Century"/>
              </a:rPr>
              <a:t>Git CLI Commands</a:t>
            </a:r>
            <a:endParaRPr b="1" sz="3000">
              <a:solidFill>
                <a:schemeClr val="lt1"/>
              </a:solidFill>
              <a:latin typeface="Twentieth Century"/>
              <a:ea typeface="Twentieth Century"/>
              <a:cs typeface="Twentieth Century"/>
              <a:sym typeface="Twentieth Century"/>
            </a:endParaRPr>
          </a:p>
        </p:txBody>
      </p:sp>
      <p:sp>
        <p:nvSpPr>
          <p:cNvPr id="101" name="Google Shape;101;p16"/>
          <p:cNvSpPr txBox="1"/>
          <p:nvPr/>
        </p:nvSpPr>
        <p:spPr>
          <a:xfrm>
            <a:off x="227725" y="1041575"/>
            <a:ext cx="2625600" cy="38277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155425">
            <a:noAutofit/>
          </a:bodyPr>
          <a:lstStyle/>
          <a:p>
            <a:pPr indent="-355600" lvl="0" marL="457200" rtl="0" algn="l">
              <a:lnSpc>
                <a:spcPct val="115000"/>
              </a:lnSpc>
              <a:spcBef>
                <a:spcPts val="1000"/>
              </a:spcBef>
              <a:spcAft>
                <a:spcPts val="0"/>
              </a:spcAft>
              <a:buSzPts val="2000"/>
              <a:buFont typeface="Twentieth Century"/>
              <a:buChar char="➔"/>
            </a:pPr>
            <a:r>
              <a:rPr lang="en" sz="2000">
                <a:latin typeface="Twentieth Century"/>
                <a:ea typeface="Twentieth Century"/>
                <a:cs typeface="Twentieth Century"/>
                <a:sym typeface="Twentieth Century"/>
              </a:rPr>
              <a:t>Clone</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solidFill>
                  <a:schemeClr val="dk1"/>
                </a:solidFill>
                <a:latin typeface="Twentieth Century"/>
                <a:ea typeface="Twentieth Century"/>
                <a:cs typeface="Twentieth Century"/>
                <a:sym typeface="Twentieth Century"/>
              </a:rPr>
              <a:t>Init</a:t>
            </a:r>
            <a:endParaRPr sz="2000">
              <a:solidFill>
                <a:schemeClr val="dk1"/>
              </a:solidFill>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Clr>
                <a:schemeClr val="dk1"/>
              </a:buClr>
              <a:buSzPts val="2000"/>
              <a:buFont typeface="Twentieth Century"/>
              <a:buChar char="➔"/>
            </a:pPr>
            <a:r>
              <a:rPr lang="en" sz="2000">
                <a:solidFill>
                  <a:schemeClr val="dk1"/>
                </a:solidFill>
                <a:latin typeface="Twentieth Century"/>
                <a:ea typeface="Twentieth Century"/>
                <a:cs typeface="Twentieth Century"/>
                <a:sym typeface="Twentieth Century"/>
              </a:rPr>
              <a:t>Add</a:t>
            </a:r>
            <a:endParaRPr sz="2000">
              <a:solidFill>
                <a:schemeClr val="dk1"/>
              </a:solidFill>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latin typeface="Twentieth Century"/>
                <a:ea typeface="Twentieth Century"/>
                <a:cs typeface="Twentieth Century"/>
                <a:sym typeface="Twentieth Century"/>
              </a:rPr>
              <a:t>Commit</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latin typeface="Twentieth Century"/>
                <a:ea typeface="Twentieth Century"/>
                <a:cs typeface="Twentieth Century"/>
                <a:sym typeface="Twentieth Century"/>
              </a:rPr>
              <a:t>Remote</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0"/>
              </a:spcAft>
              <a:buSzPts val="2000"/>
              <a:buFont typeface="Twentieth Century"/>
              <a:buChar char="➔"/>
            </a:pPr>
            <a:r>
              <a:rPr lang="en" sz="2000">
                <a:latin typeface="Twentieth Century"/>
                <a:ea typeface="Twentieth Century"/>
                <a:cs typeface="Twentieth Century"/>
                <a:sym typeface="Twentieth Century"/>
              </a:rPr>
              <a:t>Push</a:t>
            </a:r>
            <a:endParaRPr sz="2000">
              <a:latin typeface="Twentieth Century"/>
              <a:ea typeface="Twentieth Century"/>
              <a:cs typeface="Twentieth Century"/>
              <a:sym typeface="Twentieth Century"/>
            </a:endParaRPr>
          </a:p>
          <a:p>
            <a:pPr indent="-355600" lvl="0" marL="457200" rtl="0" algn="l">
              <a:lnSpc>
                <a:spcPct val="115000"/>
              </a:lnSpc>
              <a:spcBef>
                <a:spcPts val="1200"/>
              </a:spcBef>
              <a:spcAft>
                <a:spcPts val="1200"/>
              </a:spcAft>
              <a:buSzPts val="2000"/>
              <a:buFont typeface="Twentieth Century"/>
              <a:buChar char="➔"/>
            </a:pPr>
            <a:r>
              <a:rPr lang="en" sz="2000">
                <a:latin typeface="Twentieth Century"/>
                <a:ea typeface="Twentieth Century"/>
                <a:cs typeface="Twentieth Century"/>
                <a:sym typeface="Twentieth Century"/>
              </a:rPr>
              <a:t>Pull</a:t>
            </a:r>
            <a:endParaRPr sz="2000">
              <a:latin typeface="Twentieth Century"/>
              <a:ea typeface="Twentieth Century"/>
              <a:cs typeface="Twentieth Century"/>
              <a:sym typeface="Twentieth Century"/>
            </a:endParaRPr>
          </a:p>
        </p:txBody>
      </p:sp>
      <p:pic>
        <p:nvPicPr>
          <p:cNvPr id="102" name="Google Shape;102;p16"/>
          <p:cNvPicPr preferRelativeResize="0"/>
          <p:nvPr/>
        </p:nvPicPr>
        <p:blipFill>
          <a:blip r:embed="rId3">
            <a:alphaModFix/>
          </a:blip>
          <a:stretch>
            <a:fillRect/>
          </a:stretch>
        </p:blipFill>
        <p:spPr>
          <a:xfrm>
            <a:off x="3455125" y="1041575"/>
            <a:ext cx="5354849" cy="2593775"/>
          </a:xfrm>
          <a:prstGeom prst="rect">
            <a:avLst/>
          </a:prstGeom>
          <a:noFill/>
          <a:ln>
            <a:noFill/>
          </a:ln>
          <a:effectLst>
            <a:outerShdw blurRad="57150" rotWithShape="0" algn="bl" dir="5400000" dist="19050">
              <a:srgbClr val="000000">
                <a:alpha val="50000"/>
              </a:srgbClr>
            </a:outerShdw>
          </a:effectLst>
        </p:spPr>
      </p:pic>
      <p:cxnSp>
        <p:nvCxnSpPr>
          <p:cNvPr id="103" name="Google Shape;103;p16"/>
          <p:cNvCxnSpPr/>
          <p:nvPr/>
        </p:nvCxnSpPr>
        <p:spPr>
          <a:xfrm>
            <a:off x="304550" y="3239303"/>
            <a:ext cx="2097900" cy="0"/>
          </a:xfrm>
          <a:prstGeom prst="straightConnector1">
            <a:avLst/>
          </a:prstGeom>
          <a:noFill/>
          <a:ln cap="flat" cmpd="sng" w="28575">
            <a:solidFill>
              <a:srgbClr val="FF0000"/>
            </a:solidFill>
            <a:prstDash val="solid"/>
            <a:round/>
            <a:headEnd len="med" w="med" type="none"/>
            <a:tailEnd len="med" w="med" type="none"/>
          </a:ln>
        </p:spPr>
      </p:cxnSp>
      <p:sp>
        <p:nvSpPr>
          <p:cNvPr id="104" name="Google Shape;104;p16"/>
          <p:cNvSpPr txBox="1"/>
          <p:nvPr/>
        </p:nvSpPr>
        <p:spPr>
          <a:xfrm>
            <a:off x="3534200" y="4078850"/>
            <a:ext cx="5275800" cy="80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182875" lIns="182875" spcFirstLastPara="1" rIns="182875" wrap="square" tIns="182875">
            <a:spAutoFit/>
          </a:bodyPr>
          <a:lstStyle/>
          <a:p>
            <a:pPr indent="0" lvl="0" marL="0" rtl="0" algn="l">
              <a:spcBef>
                <a:spcPts val="0"/>
              </a:spcBef>
              <a:spcAft>
                <a:spcPts val="0"/>
              </a:spcAft>
              <a:buNone/>
            </a:pPr>
            <a:r>
              <a:rPr lang="en">
                <a:latin typeface="Twentieth Century"/>
                <a:ea typeface="Twentieth Century"/>
                <a:cs typeface="Twentieth Century"/>
                <a:sym typeface="Twentieth Century"/>
              </a:rPr>
              <a:t>A </a:t>
            </a:r>
            <a:r>
              <a:rPr lang="en">
                <a:latin typeface="Twentieth Century"/>
                <a:ea typeface="Twentieth Century"/>
                <a:cs typeface="Twentieth Century"/>
                <a:sym typeface="Twentieth Century"/>
              </a:rPr>
              <a:t>detailed overview of all git commands can be found </a:t>
            </a:r>
            <a:r>
              <a:rPr lang="en" u="sng">
                <a:solidFill>
                  <a:schemeClr val="hlink"/>
                </a:solidFill>
                <a:latin typeface="Twentieth Century"/>
                <a:ea typeface="Twentieth Century"/>
                <a:cs typeface="Twentieth Century"/>
                <a:sym typeface="Twentieth Century"/>
                <a:hlinkClick r:id="rId4"/>
              </a:rPr>
              <a:t>https://training.github.com/downloads/github-git-cheat-sheet/</a:t>
            </a:r>
            <a:endParaRPr>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Introduction to GitHub</a:t>
            </a:r>
            <a:endParaRPr b="1" sz="3000">
              <a:solidFill>
                <a:schemeClr val="lt1"/>
              </a:solidFill>
              <a:latin typeface="Twentieth Century"/>
              <a:ea typeface="Twentieth Century"/>
              <a:cs typeface="Twentieth Century"/>
              <a:sym typeface="Twentieth Century"/>
            </a:endParaRPr>
          </a:p>
        </p:txBody>
      </p:sp>
      <p:sp>
        <p:nvSpPr>
          <p:cNvPr id="110" name="Google Shape;110;p17"/>
          <p:cNvSpPr txBox="1"/>
          <p:nvPr/>
        </p:nvSpPr>
        <p:spPr>
          <a:xfrm>
            <a:off x="227725" y="2089675"/>
            <a:ext cx="8646300" cy="28752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323850" lvl="0" marL="457200" rtl="0" algn="l">
              <a:lnSpc>
                <a:spcPct val="15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GitHub is a great platform for backing up, versioning, collaborating on, and sharing code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It can be a great tool for researchers who want to make their work transparent and replicable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b="1" lang="en" sz="1500" u="sng">
                <a:solidFill>
                  <a:schemeClr val="hlink"/>
                </a:solidFill>
                <a:latin typeface="Twentieth Century"/>
                <a:ea typeface="Twentieth Century"/>
                <a:cs typeface="Twentieth Century"/>
                <a:sym typeface="Twentieth Century"/>
                <a:hlinkClick r:id="rId3"/>
              </a:rPr>
              <a:t>http://github.com</a:t>
            </a:r>
            <a:r>
              <a:rPr b="1" lang="en" sz="1500">
                <a:latin typeface="Twentieth Century"/>
                <a:ea typeface="Twentieth Century"/>
                <a:cs typeface="Twentieth Century"/>
                <a:sym typeface="Twentieth Century"/>
              </a:rPr>
              <a:t>        </a:t>
            </a:r>
            <a:r>
              <a:rPr b="1" lang="en" sz="1600">
                <a:latin typeface="Twentieth Century"/>
                <a:ea typeface="Twentieth Century"/>
                <a:cs typeface="Twentieth Century"/>
                <a:sym typeface="Twentieth Century"/>
              </a:rPr>
              <a:t>vs. </a:t>
            </a:r>
            <a:r>
              <a:rPr b="1" lang="en" sz="1500">
                <a:latin typeface="Twentieth Century"/>
                <a:ea typeface="Twentieth Century"/>
                <a:cs typeface="Twentieth Century"/>
                <a:sym typeface="Twentieth Century"/>
              </a:rPr>
              <a:t>      </a:t>
            </a:r>
            <a:r>
              <a:rPr b="1" lang="en" sz="1500" u="sng">
                <a:solidFill>
                  <a:schemeClr val="hlink"/>
                </a:solidFill>
                <a:latin typeface="Twentieth Century"/>
                <a:ea typeface="Twentieth Century"/>
                <a:cs typeface="Twentieth Century"/>
                <a:sym typeface="Twentieth Century"/>
                <a:hlinkClick r:id="rId4"/>
              </a:rPr>
              <a:t>http://github.austin.utexas.edu/</a:t>
            </a:r>
            <a:r>
              <a:rPr b="1" lang="en" sz="1500">
                <a:latin typeface="Twentieth Century"/>
                <a:ea typeface="Twentieth Century"/>
                <a:cs typeface="Twentieth Century"/>
                <a:sym typeface="Twentieth Century"/>
              </a:rPr>
              <a:t> </a:t>
            </a:r>
            <a:r>
              <a:rPr i="1" lang="en">
                <a:latin typeface="Twentieth Century"/>
                <a:ea typeface="Twentieth Century"/>
                <a:cs typeface="Twentieth Century"/>
                <a:sym typeface="Twentieth Century"/>
              </a:rPr>
              <a:t>(for faculty &amp; staff)</a:t>
            </a:r>
            <a:endParaRPr i="1">
              <a:latin typeface="Twentieth Century"/>
              <a:ea typeface="Twentieth Century"/>
              <a:cs typeface="Twentieth Century"/>
              <a:sym typeface="Twentieth Century"/>
            </a:endParaRPr>
          </a:p>
          <a:p>
            <a:pPr indent="-323850" lvl="0" marL="457200" rtl="0" algn="l">
              <a:lnSpc>
                <a:spcPct val="150000"/>
              </a:lnSpc>
              <a:spcBef>
                <a:spcPts val="2400"/>
              </a:spcBef>
              <a:spcAft>
                <a:spcPts val="2400"/>
              </a:spcAft>
              <a:buSzPts val="1500"/>
              <a:buFont typeface="Twentieth Century"/>
              <a:buChar char="➔"/>
            </a:pPr>
            <a:r>
              <a:rPr lang="en" sz="1500">
                <a:latin typeface="Twentieth Century"/>
                <a:ea typeface="Twentieth Century"/>
                <a:cs typeface="Twentieth Century"/>
                <a:sym typeface="Twentieth Century"/>
              </a:rPr>
              <a:t>You can use GitHub to publish code for your own projects or to contribute to other software projects for which you are a collaborator or which have been released as open source</a:t>
            </a:r>
            <a:endParaRPr sz="1500">
              <a:latin typeface="Twentieth Century"/>
              <a:ea typeface="Twentieth Century"/>
              <a:cs typeface="Twentieth Century"/>
              <a:sym typeface="Twentieth Century"/>
            </a:endParaRPr>
          </a:p>
        </p:txBody>
      </p:sp>
      <p:pic>
        <p:nvPicPr>
          <p:cNvPr id="111" name="Google Shape;111;p17"/>
          <p:cNvPicPr preferRelativeResize="0"/>
          <p:nvPr/>
        </p:nvPicPr>
        <p:blipFill>
          <a:blip r:embed="rId5">
            <a:alphaModFix/>
          </a:blip>
          <a:stretch>
            <a:fillRect/>
          </a:stretch>
        </p:blipFill>
        <p:spPr>
          <a:xfrm>
            <a:off x="3101525" y="1092775"/>
            <a:ext cx="2940960" cy="76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700">
                <a:solidFill>
                  <a:schemeClr val="lt1"/>
                </a:solidFill>
                <a:latin typeface="Twentieth Century"/>
                <a:ea typeface="Twentieth Century"/>
                <a:cs typeface="Twentieth Century"/>
                <a:sym typeface="Twentieth Century"/>
              </a:rPr>
              <a:t>Why Push Research Code to GitHub</a:t>
            </a:r>
            <a:endParaRPr b="1" sz="2700">
              <a:solidFill>
                <a:schemeClr val="lt1"/>
              </a:solidFill>
              <a:latin typeface="Twentieth Century"/>
              <a:ea typeface="Twentieth Century"/>
              <a:cs typeface="Twentieth Century"/>
              <a:sym typeface="Twentieth Century"/>
            </a:endParaRPr>
          </a:p>
        </p:txBody>
      </p:sp>
      <p:sp>
        <p:nvSpPr>
          <p:cNvPr id="117" name="Google Shape;117;p18"/>
          <p:cNvSpPr txBox="1"/>
          <p:nvPr/>
        </p:nvSpPr>
        <p:spPr>
          <a:xfrm>
            <a:off x="244350" y="1043175"/>
            <a:ext cx="8646300" cy="38937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323850" lvl="0" marL="457200" rtl="0" algn="l">
              <a:lnSpc>
                <a:spcPct val="15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Get recognition for the coding work that you have done</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Share your work with others so that your code can have a greater impact</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solidFill>
                  <a:schemeClr val="dk1"/>
                </a:solidFill>
                <a:latin typeface="Twentieth Century"/>
                <a:ea typeface="Twentieth Century"/>
                <a:cs typeface="Twentieth Century"/>
                <a:sym typeface="Twentieth Century"/>
              </a:rPr>
              <a:t>Make code backups and versioning relatively easy</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Potentially benefit from others finding bugs and submitting pull requests for code improvements</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0"/>
              </a:spcAft>
              <a:buSzPts val="1500"/>
              <a:buFont typeface="Twentieth Century"/>
              <a:buChar char="➔"/>
            </a:pPr>
            <a:r>
              <a:rPr lang="en" sz="1500">
                <a:latin typeface="Twentieth Century"/>
                <a:ea typeface="Twentieth Century"/>
                <a:cs typeface="Twentieth Century"/>
                <a:sym typeface="Twentieth Century"/>
              </a:rPr>
              <a:t>Enterprise GitHub and private repositories allow for secure and controlled code management</a:t>
            </a:r>
            <a:endParaRPr sz="1500">
              <a:latin typeface="Twentieth Century"/>
              <a:ea typeface="Twentieth Century"/>
              <a:cs typeface="Twentieth Century"/>
              <a:sym typeface="Twentieth Century"/>
            </a:endParaRPr>
          </a:p>
          <a:p>
            <a:pPr indent="-323850" lvl="0" marL="457200" rtl="0" algn="l">
              <a:lnSpc>
                <a:spcPct val="150000"/>
              </a:lnSpc>
              <a:spcBef>
                <a:spcPts val="2400"/>
              </a:spcBef>
              <a:spcAft>
                <a:spcPts val="2400"/>
              </a:spcAft>
              <a:buSzPts val="1500"/>
              <a:buFont typeface="Twentieth Century"/>
              <a:buChar char="➔"/>
            </a:pPr>
            <a:r>
              <a:rPr lang="en" sz="1500">
                <a:latin typeface="Twentieth Century"/>
                <a:ea typeface="Twentieth Century"/>
                <a:cs typeface="Twentieth Century"/>
                <a:sym typeface="Twentieth Century"/>
              </a:rPr>
              <a:t>Help make your research workflows reproducible</a:t>
            </a:r>
            <a:endParaRPr sz="1500">
              <a:latin typeface="Twentieth Century"/>
              <a:ea typeface="Twentieth Century"/>
              <a:cs typeface="Twentieth Century"/>
              <a:sym typeface="Twentieth Century"/>
            </a:endParaRPr>
          </a:p>
        </p:txBody>
      </p:sp>
      <p:pic>
        <p:nvPicPr>
          <p:cNvPr id="118" name="Google Shape;118;p18"/>
          <p:cNvPicPr preferRelativeResize="0"/>
          <p:nvPr/>
        </p:nvPicPr>
        <p:blipFill rotWithShape="1">
          <a:blip r:embed="rId3">
            <a:alphaModFix/>
          </a:blip>
          <a:srcRect b="6611" l="9908" r="7658" t="10955"/>
          <a:stretch/>
        </p:blipFill>
        <p:spPr>
          <a:xfrm>
            <a:off x="6928550" y="1264050"/>
            <a:ext cx="1879000" cy="187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GitHub Terminology to Know</a:t>
            </a:r>
            <a:endParaRPr b="1" sz="3000">
              <a:solidFill>
                <a:schemeClr val="lt1"/>
              </a:solidFill>
              <a:latin typeface="Twentieth Century"/>
              <a:ea typeface="Twentieth Century"/>
              <a:cs typeface="Twentieth Century"/>
              <a:sym typeface="Twentieth Century"/>
            </a:endParaRPr>
          </a:p>
        </p:txBody>
      </p:sp>
      <p:sp>
        <p:nvSpPr>
          <p:cNvPr id="124" name="Google Shape;124;p19"/>
          <p:cNvSpPr txBox="1"/>
          <p:nvPr/>
        </p:nvSpPr>
        <p:spPr>
          <a:xfrm>
            <a:off x="190450" y="1023975"/>
            <a:ext cx="8802600" cy="39315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246875">
            <a:noAutofit/>
          </a:bodyPr>
          <a:lstStyle/>
          <a:p>
            <a:pPr indent="-330200" lvl="0" marL="457200" rtl="0" algn="l">
              <a:lnSpc>
                <a:spcPct val="150000"/>
              </a:lnSpc>
              <a:spcBef>
                <a:spcPts val="0"/>
              </a:spcBef>
              <a:spcAft>
                <a:spcPts val="0"/>
              </a:spcAft>
              <a:buSzPts val="1600"/>
              <a:buFont typeface="Twentieth Century"/>
              <a:buChar char="➔"/>
            </a:pPr>
            <a:r>
              <a:rPr b="1" lang="en" sz="1600">
                <a:solidFill>
                  <a:schemeClr val="dk1"/>
                </a:solidFill>
                <a:latin typeface="Twentieth Century"/>
                <a:ea typeface="Twentieth Century"/>
                <a:cs typeface="Twentieth Century"/>
                <a:sym typeface="Twentieth Century"/>
              </a:rPr>
              <a:t>Git </a:t>
            </a:r>
            <a:r>
              <a:rPr lang="en" sz="1600">
                <a:solidFill>
                  <a:schemeClr val="dk1"/>
                </a:solidFill>
                <a:latin typeface="Twentieth Century"/>
                <a:ea typeface="Twentieth Century"/>
                <a:cs typeface="Twentieth Century"/>
                <a:sym typeface="Twentieth Century"/>
              </a:rPr>
              <a:t>	</a:t>
            </a:r>
            <a:r>
              <a:rPr lang="en">
                <a:solidFill>
                  <a:schemeClr val="dk1"/>
                </a:solidFill>
                <a:latin typeface="Twentieth Century"/>
                <a:ea typeface="Twentieth Century"/>
                <a:cs typeface="Twentieth Century"/>
                <a:sym typeface="Twentieth Century"/>
              </a:rPr>
              <a:t>		Open source software used to track and manage versions of files containing text</a:t>
            </a:r>
            <a:endParaRPr>
              <a:latin typeface="Twentieth Century"/>
              <a:ea typeface="Twentieth Century"/>
              <a:cs typeface="Twentieth Century"/>
              <a:sym typeface="Twentieth Century"/>
            </a:endParaRPr>
          </a:p>
          <a:p>
            <a:pPr indent="-330200" lvl="0" marL="457200" rtl="0" algn="l">
              <a:lnSpc>
                <a:spcPct val="150000"/>
              </a:lnSpc>
              <a:spcBef>
                <a:spcPts val="1300"/>
              </a:spcBef>
              <a:spcAft>
                <a:spcPts val="0"/>
              </a:spcAft>
              <a:buSzPts val="1600"/>
              <a:buFont typeface="Twentieth Century"/>
              <a:buChar char="➔"/>
            </a:pPr>
            <a:r>
              <a:rPr b="1" lang="en" sz="1600">
                <a:latin typeface="Twentieth Century"/>
                <a:ea typeface="Twentieth Century"/>
                <a:cs typeface="Twentieth Century"/>
                <a:sym typeface="Twentieth Century"/>
              </a:rPr>
              <a:t>Repository	</a:t>
            </a:r>
            <a:r>
              <a:rPr lang="en">
                <a:latin typeface="Twentieth Century"/>
                <a:ea typeface="Twentieth Century"/>
                <a:cs typeface="Twentieth Century"/>
                <a:sym typeface="Twentieth Century"/>
              </a:rPr>
              <a:t>	A container for all of a projects files, they can be open or private</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Char char="➔"/>
            </a:pPr>
            <a:r>
              <a:rPr b="1" lang="en" sz="1600">
                <a:latin typeface="Twentieth Century"/>
                <a:ea typeface="Twentieth Century"/>
                <a:cs typeface="Twentieth Century"/>
                <a:sym typeface="Twentieth Century"/>
              </a:rPr>
              <a:t>Commit</a:t>
            </a:r>
            <a:r>
              <a:rPr lang="en" sz="1600">
                <a:latin typeface="Twentieth Century"/>
                <a:ea typeface="Twentieth Century"/>
                <a:cs typeface="Twentieth Century"/>
                <a:sym typeface="Twentieth Century"/>
              </a:rPr>
              <a:t>	</a:t>
            </a:r>
            <a:r>
              <a:rPr lang="en">
                <a:latin typeface="Twentieth Century"/>
                <a:ea typeface="Twentieth Century"/>
                <a:cs typeface="Twentieth Century"/>
                <a:sym typeface="Twentieth Century"/>
              </a:rPr>
              <a:t>	An individual change to a set of files in a repository</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Char char="➔"/>
            </a:pPr>
            <a:r>
              <a:rPr b="1" lang="en" sz="1600">
                <a:latin typeface="Twentieth Century"/>
                <a:ea typeface="Twentieth Century"/>
                <a:cs typeface="Twentieth Century"/>
                <a:sym typeface="Twentieth Century"/>
              </a:rPr>
              <a:t>Versioning</a:t>
            </a:r>
            <a:r>
              <a:rPr lang="en" sz="1600">
                <a:latin typeface="Twentieth Century"/>
                <a:ea typeface="Twentieth Century"/>
                <a:cs typeface="Twentieth Century"/>
                <a:sym typeface="Twentieth Century"/>
              </a:rPr>
              <a:t>		</a:t>
            </a:r>
            <a:r>
              <a:rPr lang="en">
                <a:latin typeface="Twentieth Century"/>
                <a:ea typeface="Twentieth Century"/>
                <a:cs typeface="Twentieth Century"/>
                <a:sym typeface="Twentieth Century"/>
              </a:rPr>
              <a:t>Tracking and saving records of changes to files over time</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Char char="➔"/>
            </a:pPr>
            <a:r>
              <a:rPr b="1" lang="en" sz="1600">
                <a:latin typeface="Twentieth Century"/>
                <a:ea typeface="Twentieth Century"/>
                <a:cs typeface="Twentieth Century"/>
                <a:sym typeface="Twentieth Century"/>
              </a:rPr>
              <a:t>Pull request</a:t>
            </a:r>
            <a:r>
              <a:rPr lang="en" sz="1600">
                <a:latin typeface="Twentieth Century"/>
                <a:ea typeface="Twentieth Century"/>
                <a:cs typeface="Twentieth Century"/>
                <a:sym typeface="Twentieth Century"/>
              </a:rPr>
              <a:t> </a:t>
            </a:r>
            <a:r>
              <a:rPr lang="en">
                <a:latin typeface="Twentieth Century"/>
                <a:ea typeface="Twentieth Century"/>
                <a:cs typeface="Twentieth Century"/>
                <a:sym typeface="Twentieth Century"/>
              </a:rPr>
              <a:t>	Proposed changes to a files in a repository that can be accepted or rejected</a:t>
            </a:r>
            <a:endParaRPr>
              <a:latin typeface="Twentieth Century"/>
              <a:ea typeface="Twentieth Century"/>
              <a:cs typeface="Twentieth Century"/>
              <a:sym typeface="Twentieth Century"/>
            </a:endParaRPr>
          </a:p>
          <a:p>
            <a:pPr indent="-317500" lvl="0" marL="457200" rtl="0" algn="l">
              <a:lnSpc>
                <a:spcPct val="150000"/>
              </a:lnSpc>
              <a:spcBef>
                <a:spcPts val="1300"/>
              </a:spcBef>
              <a:spcAft>
                <a:spcPts val="0"/>
              </a:spcAft>
              <a:buSzPts val="1400"/>
              <a:buFont typeface="Twentieth Century"/>
              <a:buChar char="➔"/>
            </a:pPr>
            <a:r>
              <a:rPr b="1" lang="en" sz="1600">
                <a:latin typeface="Twentieth Century"/>
                <a:ea typeface="Twentieth Century"/>
                <a:cs typeface="Twentieth Century"/>
                <a:sym typeface="Twentieth Century"/>
              </a:rPr>
              <a:t>ReadMe File	</a:t>
            </a:r>
            <a:r>
              <a:rPr lang="en">
                <a:latin typeface="Twentieth Century"/>
                <a:ea typeface="Twentieth Century"/>
                <a:cs typeface="Twentieth Century"/>
                <a:sym typeface="Twentieth Century"/>
              </a:rPr>
              <a:t>A file that defines the content on the repo landing page and provides essential project info</a:t>
            </a:r>
            <a:endParaRPr>
              <a:latin typeface="Twentieth Century"/>
              <a:ea typeface="Twentieth Century"/>
              <a:cs typeface="Twentieth Century"/>
              <a:sym typeface="Twentieth Century"/>
            </a:endParaRPr>
          </a:p>
          <a:p>
            <a:pPr indent="-330200" lvl="0" marL="457200" rtl="0" algn="l">
              <a:lnSpc>
                <a:spcPct val="150000"/>
              </a:lnSpc>
              <a:spcBef>
                <a:spcPts val="1300"/>
              </a:spcBef>
              <a:spcAft>
                <a:spcPts val="1300"/>
              </a:spcAft>
              <a:buSzPts val="1600"/>
              <a:buFont typeface="Twentieth Century"/>
              <a:buChar char="➔"/>
            </a:pPr>
            <a:r>
              <a:rPr b="1" lang="en" sz="1600">
                <a:latin typeface="Twentieth Century"/>
                <a:ea typeface="Twentieth Century"/>
                <a:cs typeface="Twentieth Century"/>
                <a:sym typeface="Twentieth Century"/>
              </a:rPr>
              <a:t>Git Ignore File	</a:t>
            </a:r>
            <a:r>
              <a:rPr lang="en">
                <a:latin typeface="Twentieth Century"/>
                <a:ea typeface="Twentieth Century"/>
                <a:cs typeface="Twentieth Century"/>
                <a:sym typeface="Twentieth Century"/>
              </a:rPr>
              <a:t>A file in a git repository that describes files which should </a:t>
            </a:r>
            <a:r>
              <a:rPr b="1" lang="en">
                <a:latin typeface="Twentieth Century"/>
                <a:ea typeface="Twentieth Century"/>
                <a:cs typeface="Twentieth Century"/>
                <a:sym typeface="Twentieth Century"/>
              </a:rPr>
              <a:t>not</a:t>
            </a:r>
            <a:r>
              <a:rPr lang="en">
                <a:latin typeface="Twentieth Century"/>
                <a:ea typeface="Twentieth Century"/>
                <a:cs typeface="Twentieth Century"/>
                <a:sym typeface="Twentieth Century"/>
              </a:rPr>
              <a:t> be shared publicly</a:t>
            </a:r>
            <a:endParaRPr>
              <a:latin typeface="Twentieth Century"/>
              <a:ea typeface="Twentieth Century"/>
              <a:cs typeface="Twentieth Century"/>
              <a:sym typeface="Twentieth Century"/>
            </a:endParaRPr>
          </a:p>
        </p:txBody>
      </p:sp>
      <p:pic>
        <p:nvPicPr>
          <p:cNvPr id="125" name="Google Shape;125;p19"/>
          <p:cNvPicPr preferRelativeResize="0"/>
          <p:nvPr/>
        </p:nvPicPr>
        <p:blipFill>
          <a:blip r:embed="rId3">
            <a:alphaModFix/>
          </a:blip>
          <a:stretch>
            <a:fillRect/>
          </a:stretch>
        </p:blipFill>
        <p:spPr>
          <a:xfrm>
            <a:off x="8198475" y="1295775"/>
            <a:ext cx="683423" cy="285324"/>
          </a:xfrm>
          <a:prstGeom prst="rect">
            <a:avLst/>
          </a:prstGeom>
          <a:noFill/>
          <a:ln>
            <a:noFill/>
          </a:ln>
        </p:spPr>
      </p:pic>
      <p:pic>
        <p:nvPicPr>
          <p:cNvPr descr="New GitHub Logo - The GitHub Blog" id="126" name="Google Shape;126;p19"/>
          <p:cNvPicPr preferRelativeResize="0"/>
          <p:nvPr/>
        </p:nvPicPr>
        <p:blipFill rotWithShape="1">
          <a:blip r:embed="rId4">
            <a:alphaModFix/>
          </a:blip>
          <a:srcRect b="0" l="21982" r="20592" t="0"/>
          <a:stretch/>
        </p:blipFill>
        <p:spPr>
          <a:xfrm>
            <a:off x="7232000" y="2012675"/>
            <a:ext cx="1649899" cy="147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Getting Started with GitHub</a:t>
            </a:r>
            <a:endParaRPr b="1" sz="3000">
              <a:solidFill>
                <a:schemeClr val="lt1"/>
              </a:solidFill>
              <a:latin typeface="Twentieth Century"/>
              <a:ea typeface="Twentieth Century"/>
              <a:cs typeface="Twentieth Century"/>
              <a:sym typeface="Twentieth Century"/>
            </a:endParaRPr>
          </a:p>
        </p:txBody>
      </p:sp>
      <p:sp>
        <p:nvSpPr>
          <p:cNvPr id="132" name="Google Shape;132;p20"/>
          <p:cNvSpPr txBox="1"/>
          <p:nvPr/>
        </p:nvSpPr>
        <p:spPr>
          <a:xfrm>
            <a:off x="256200" y="979350"/>
            <a:ext cx="6065100" cy="40608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246875">
            <a:noAutofit/>
          </a:bodyPr>
          <a:lstStyle/>
          <a:p>
            <a:pPr indent="-317500" lvl="0" marL="457200" rtl="0" algn="l">
              <a:lnSpc>
                <a:spcPct val="115000"/>
              </a:lnSpc>
              <a:spcBef>
                <a:spcPts val="0"/>
              </a:spcBef>
              <a:spcAft>
                <a:spcPts val="0"/>
              </a:spcAft>
              <a:buSzPts val="1400"/>
              <a:buFont typeface="Twentieth Century"/>
              <a:buAutoNum type="arabicPeriod"/>
            </a:pPr>
            <a:r>
              <a:rPr lang="en">
                <a:solidFill>
                  <a:schemeClr val="dk1"/>
                </a:solidFill>
                <a:latin typeface="Twentieth Century"/>
                <a:ea typeface="Twentieth Century"/>
                <a:cs typeface="Twentieth Century"/>
                <a:sym typeface="Twentieth Century"/>
              </a:rPr>
              <a:t>Create a GitHub account</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SzPts val="1400"/>
              <a:buFont typeface="Twentieth Century"/>
              <a:buAutoNum type="arabicPeriod"/>
            </a:pPr>
            <a:r>
              <a:rPr lang="en">
                <a:solidFill>
                  <a:schemeClr val="dk1"/>
                </a:solidFill>
                <a:latin typeface="Twentieth Century"/>
                <a:ea typeface="Twentieth Century"/>
                <a:cs typeface="Twentieth Century"/>
                <a:sym typeface="Twentieth Century"/>
              </a:rPr>
              <a:t>Download and install GitHub Desktop (already on lab computers)</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Create a new repository in GitHub</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Connect GitHub Desktop to your personal GitHub and c</a:t>
            </a:r>
            <a:r>
              <a:rPr lang="en">
                <a:solidFill>
                  <a:schemeClr val="dk1"/>
                </a:solidFill>
                <a:latin typeface="Twentieth Century"/>
                <a:ea typeface="Twentieth Century"/>
                <a:cs typeface="Twentieth Century"/>
                <a:sym typeface="Twentieth Century"/>
              </a:rPr>
              <a:t>lone the new repository created in step 3 down to your computer</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Copy your Python script file that you created earlier today and past it into the repository on your computer</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Make an initial commit using GitHub Desktop</a:t>
            </a:r>
            <a:endParaRPr>
              <a:solidFill>
                <a:schemeClr val="dk1"/>
              </a:solidFill>
              <a:latin typeface="Twentieth Century"/>
              <a:ea typeface="Twentieth Century"/>
              <a:cs typeface="Twentieth Century"/>
              <a:sym typeface="Twentieth Century"/>
            </a:endParaRPr>
          </a:p>
          <a:p>
            <a:pPr indent="-317500" lvl="0" marL="457200" rtl="0" algn="l">
              <a:lnSpc>
                <a:spcPct val="115000"/>
              </a:lnSpc>
              <a:spcBef>
                <a:spcPts val="2000"/>
              </a:spcBef>
              <a:spcAft>
                <a:spcPts val="2000"/>
              </a:spcAft>
              <a:buClr>
                <a:schemeClr val="dk1"/>
              </a:buClr>
              <a:buSzPts val="1400"/>
              <a:buFont typeface="Twentieth Century"/>
              <a:buAutoNum type="arabicPeriod"/>
            </a:pPr>
            <a:r>
              <a:rPr lang="en">
                <a:solidFill>
                  <a:schemeClr val="dk1"/>
                </a:solidFill>
                <a:latin typeface="Twentieth Century"/>
                <a:ea typeface="Twentieth Century"/>
                <a:cs typeface="Twentieth Century"/>
                <a:sym typeface="Twentieth Century"/>
              </a:rPr>
              <a:t>Push the code from your local repository to your GitHub account</a:t>
            </a:r>
            <a:endParaRPr>
              <a:solidFill>
                <a:schemeClr val="dk1"/>
              </a:solidFill>
              <a:latin typeface="Twentieth Century"/>
              <a:ea typeface="Twentieth Century"/>
              <a:cs typeface="Twentieth Century"/>
              <a:sym typeface="Twentieth Century"/>
            </a:endParaRPr>
          </a:p>
        </p:txBody>
      </p:sp>
      <p:pic>
        <p:nvPicPr>
          <p:cNvPr id="133" name="Google Shape;133;p20"/>
          <p:cNvPicPr preferRelativeResize="0"/>
          <p:nvPr/>
        </p:nvPicPr>
        <p:blipFill>
          <a:blip r:embed="rId3">
            <a:alphaModFix/>
          </a:blip>
          <a:stretch>
            <a:fillRect/>
          </a:stretch>
        </p:blipFill>
        <p:spPr>
          <a:xfrm>
            <a:off x="6488052" y="2498225"/>
            <a:ext cx="2342774" cy="1640399"/>
          </a:xfrm>
          <a:prstGeom prst="rect">
            <a:avLst/>
          </a:prstGeom>
          <a:noFill/>
          <a:ln>
            <a:noFill/>
          </a:ln>
          <a:effectLst>
            <a:outerShdw blurRad="57150" rotWithShape="0" algn="bl" dir="5400000" dist="19050">
              <a:srgbClr val="000000">
                <a:alpha val="50000"/>
              </a:srgbClr>
            </a:outerShdw>
          </a:effectLst>
        </p:spPr>
      </p:pic>
      <p:pic>
        <p:nvPicPr>
          <p:cNvPr id="134" name="Google Shape;134;p20"/>
          <p:cNvPicPr preferRelativeResize="0"/>
          <p:nvPr/>
        </p:nvPicPr>
        <p:blipFill>
          <a:blip r:embed="rId4">
            <a:alphaModFix/>
          </a:blip>
          <a:stretch>
            <a:fillRect/>
          </a:stretch>
        </p:blipFill>
        <p:spPr>
          <a:xfrm>
            <a:off x="7037625" y="1330474"/>
            <a:ext cx="2054601" cy="1403726"/>
          </a:xfrm>
          <a:prstGeom prst="rect">
            <a:avLst/>
          </a:prstGeom>
          <a:noFill/>
          <a:ln>
            <a:noFill/>
          </a:ln>
          <a:effectLst>
            <a:outerShdw blurRad="57150" rotWithShape="0" algn="bl" dir="5400000" dist="19050">
              <a:srgbClr val="000000">
                <a:alpha val="50000"/>
              </a:srgbClr>
            </a:outerShdw>
          </a:effectLst>
        </p:spPr>
      </p:pic>
      <p:pic>
        <p:nvPicPr>
          <p:cNvPr id="135" name="Google Shape;135;p20"/>
          <p:cNvPicPr preferRelativeResize="0"/>
          <p:nvPr/>
        </p:nvPicPr>
        <p:blipFill rotWithShape="1">
          <a:blip r:embed="rId5">
            <a:alphaModFix/>
          </a:blip>
          <a:srcRect b="3204" l="4329" r="3944" t="3101"/>
          <a:stretch/>
        </p:blipFill>
        <p:spPr>
          <a:xfrm>
            <a:off x="7887025" y="3636500"/>
            <a:ext cx="1205200" cy="140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Other GitHub Skills to Practice</a:t>
            </a:r>
            <a:endParaRPr b="1" sz="3000">
              <a:solidFill>
                <a:schemeClr val="lt1"/>
              </a:solidFill>
              <a:latin typeface="Twentieth Century"/>
              <a:ea typeface="Twentieth Century"/>
              <a:cs typeface="Twentieth Century"/>
              <a:sym typeface="Twentieth Century"/>
            </a:endParaRPr>
          </a:p>
        </p:txBody>
      </p:sp>
      <p:sp>
        <p:nvSpPr>
          <p:cNvPr id="141" name="Google Shape;141;p21"/>
          <p:cNvSpPr txBox="1"/>
          <p:nvPr/>
        </p:nvSpPr>
        <p:spPr>
          <a:xfrm>
            <a:off x="541525" y="1510100"/>
            <a:ext cx="4953300" cy="29154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246875">
            <a:noAutofit/>
          </a:bodyPr>
          <a:lstStyle/>
          <a:p>
            <a:pPr indent="-342900" lvl="0" marL="457200" rtl="0" algn="l">
              <a:lnSpc>
                <a:spcPct val="150000"/>
              </a:lnSpc>
              <a:spcBef>
                <a:spcPts val="0"/>
              </a:spcBef>
              <a:spcAft>
                <a:spcPts val="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Edit .gitignore file</a:t>
            </a:r>
            <a:endParaRPr sz="1800">
              <a:solidFill>
                <a:schemeClr val="dk1"/>
              </a:solidFill>
              <a:latin typeface="Twentieth Century"/>
              <a:ea typeface="Twentieth Century"/>
              <a:cs typeface="Twentieth Century"/>
              <a:sym typeface="Twentieth Century"/>
            </a:endParaRPr>
          </a:p>
          <a:p>
            <a:pPr indent="-342900" lvl="0" marL="457200" rtl="0" algn="l">
              <a:lnSpc>
                <a:spcPct val="150000"/>
              </a:lnSpc>
              <a:spcBef>
                <a:spcPts val="2000"/>
              </a:spcBef>
              <a:spcAft>
                <a:spcPts val="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Fill out README file</a:t>
            </a:r>
            <a:endParaRPr sz="1800">
              <a:solidFill>
                <a:schemeClr val="dk1"/>
              </a:solidFill>
              <a:latin typeface="Twentieth Century"/>
              <a:ea typeface="Twentieth Century"/>
              <a:cs typeface="Twentieth Century"/>
              <a:sym typeface="Twentieth Century"/>
            </a:endParaRPr>
          </a:p>
          <a:p>
            <a:pPr indent="-342900" lvl="0" marL="457200" rtl="0" algn="l">
              <a:lnSpc>
                <a:spcPct val="150000"/>
              </a:lnSpc>
              <a:spcBef>
                <a:spcPts val="2000"/>
              </a:spcBef>
              <a:spcAft>
                <a:spcPts val="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Fork an existing open source repository</a:t>
            </a:r>
            <a:endParaRPr sz="1800">
              <a:solidFill>
                <a:schemeClr val="dk1"/>
              </a:solidFill>
              <a:latin typeface="Twentieth Century"/>
              <a:ea typeface="Twentieth Century"/>
              <a:cs typeface="Twentieth Century"/>
              <a:sym typeface="Twentieth Century"/>
            </a:endParaRPr>
          </a:p>
          <a:p>
            <a:pPr indent="-342900" lvl="0" marL="457200" rtl="0" algn="l">
              <a:lnSpc>
                <a:spcPct val="150000"/>
              </a:lnSpc>
              <a:spcBef>
                <a:spcPts val="2000"/>
              </a:spcBef>
              <a:spcAft>
                <a:spcPts val="2000"/>
              </a:spcAft>
              <a:buClr>
                <a:schemeClr val="dk1"/>
              </a:buClr>
              <a:buSzPts val="1800"/>
              <a:buFont typeface="Twentieth Century"/>
              <a:buChar char="●"/>
            </a:pPr>
            <a:r>
              <a:rPr lang="en" sz="1800">
                <a:solidFill>
                  <a:schemeClr val="dk1"/>
                </a:solidFill>
                <a:latin typeface="Twentieth Century"/>
                <a:ea typeface="Twentieth Century"/>
                <a:cs typeface="Twentieth Century"/>
                <a:sym typeface="Twentieth Century"/>
              </a:rPr>
              <a:t>Submit a pull request</a:t>
            </a:r>
            <a:endParaRPr sz="1800">
              <a:solidFill>
                <a:schemeClr val="dk1"/>
              </a:solidFill>
              <a:latin typeface="Twentieth Century"/>
              <a:ea typeface="Twentieth Century"/>
              <a:cs typeface="Twentieth Century"/>
              <a:sym typeface="Twentieth Century"/>
            </a:endParaRPr>
          </a:p>
        </p:txBody>
      </p:sp>
      <p:pic>
        <p:nvPicPr>
          <p:cNvPr id="142" name="Google Shape;142;p21"/>
          <p:cNvPicPr preferRelativeResize="0"/>
          <p:nvPr/>
        </p:nvPicPr>
        <p:blipFill>
          <a:blip r:embed="rId3">
            <a:alphaModFix/>
          </a:blip>
          <a:stretch>
            <a:fillRect/>
          </a:stretch>
        </p:blipFill>
        <p:spPr>
          <a:xfrm>
            <a:off x="6488052" y="2498225"/>
            <a:ext cx="2342774" cy="1640399"/>
          </a:xfrm>
          <a:prstGeom prst="rect">
            <a:avLst/>
          </a:prstGeom>
          <a:noFill/>
          <a:ln>
            <a:noFill/>
          </a:ln>
          <a:effectLst>
            <a:outerShdw blurRad="57150" rotWithShape="0" algn="bl" dir="5400000" dist="19050">
              <a:srgbClr val="000000">
                <a:alpha val="50000"/>
              </a:srgbClr>
            </a:outerShdw>
          </a:effectLst>
        </p:spPr>
      </p:pic>
      <p:pic>
        <p:nvPicPr>
          <p:cNvPr id="143" name="Google Shape;143;p21"/>
          <p:cNvPicPr preferRelativeResize="0"/>
          <p:nvPr/>
        </p:nvPicPr>
        <p:blipFill>
          <a:blip r:embed="rId4">
            <a:alphaModFix/>
          </a:blip>
          <a:stretch>
            <a:fillRect/>
          </a:stretch>
        </p:blipFill>
        <p:spPr>
          <a:xfrm>
            <a:off x="7037625" y="1330474"/>
            <a:ext cx="2054601" cy="1403726"/>
          </a:xfrm>
          <a:prstGeom prst="rect">
            <a:avLst/>
          </a:prstGeom>
          <a:noFill/>
          <a:ln>
            <a:noFill/>
          </a:ln>
          <a:effectLst>
            <a:outerShdw blurRad="57150" rotWithShape="0" algn="bl" dir="5400000" dist="19050">
              <a:srgbClr val="000000">
                <a:alpha val="50000"/>
              </a:srgbClr>
            </a:outerShdw>
          </a:effectLst>
        </p:spPr>
      </p:pic>
      <p:pic>
        <p:nvPicPr>
          <p:cNvPr id="144" name="Google Shape;144;p21"/>
          <p:cNvPicPr preferRelativeResize="0"/>
          <p:nvPr/>
        </p:nvPicPr>
        <p:blipFill rotWithShape="1">
          <a:blip r:embed="rId5">
            <a:alphaModFix/>
          </a:blip>
          <a:srcRect b="3204" l="4329" r="3944" t="3101"/>
          <a:stretch/>
        </p:blipFill>
        <p:spPr>
          <a:xfrm>
            <a:off x="7887025" y="3636500"/>
            <a:ext cx="1205200" cy="140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3000">
                <a:solidFill>
                  <a:schemeClr val="lt1"/>
                </a:solidFill>
                <a:latin typeface="Twentieth Century"/>
                <a:ea typeface="Twentieth Century"/>
                <a:cs typeface="Twentieth Century"/>
                <a:sym typeface="Twentieth Century"/>
              </a:rPr>
              <a:t>GitHub Copilot</a:t>
            </a:r>
            <a:endParaRPr b="1" sz="3000">
              <a:solidFill>
                <a:schemeClr val="lt1"/>
              </a:solidFill>
              <a:latin typeface="Twentieth Century"/>
              <a:ea typeface="Twentieth Century"/>
              <a:cs typeface="Twentieth Century"/>
              <a:sym typeface="Twentieth Century"/>
            </a:endParaRPr>
          </a:p>
        </p:txBody>
      </p:sp>
      <p:sp>
        <p:nvSpPr>
          <p:cNvPr id="150" name="Google Shape;150;p22"/>
          <p:cNvSpPr txBox="1"/>
          <p:nvPr/>
        </p:nvSpPr>
        <p:spPr>
          <a:xfrm>
            <a:off x="227725" y="1175800"/>
            <a:ext cx="8639400" cy="37890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338325">
            <a:noAutofit/>
          </a:bodyPr>
          <a:lstStyle/>
          <a:p>
            <a:pPr indent="-330200" lvl="0" marL="457200" rtl="0" algn="l">
              <a:lnSpc>
                <a:spcPct val="200000"/>
              </a:lnSpc>
              <a:spcBef>
                <a:spcPts val="0"/>
              </a:spcBef>
              <a:spcAft>
                <a:spcPts val="0"/>
              </a:spcAft>
              <a:buSzPts val="1600"/>
              <a:buFont typeface="Twentieth Century"/>
              <a:buChar char="➔"/>
            </a:pPr>
            <a:r>
              <a:rPr lang="en" sz="1600" u="sng">
                <a:solidFill>
                  <a:schemeClr val="hlink"/>
                </a:solidFill>
                <a:latin typeface="Twentieth Century"/>
                <a:ea typeface="Twentieth Century"/>
                <a:cs typeface="Twentieth Century"/>
                <a:sym typeface="Twentieth Century"/>
                <a:hlinkClick r:id="rId3"/>
              </a:rPr>
              <a:t>https://github.com/features/copilot</a:t>
            </a:r>
            <a:r>
              <a:rPr lang="en" sz="1600">
                <a:latin typeface="Twentieth Century"/>
                <a:ea typeface="Twentieth Century"/>
                <a:cs typeface="Twentieth Century"/>
                <a:sym typeface="Twentieth Century"/>
              </a:rPr>
              <a:t> </a:t>
            </a:r>
            <a:endParaRPr sz="1600">
              <a:latin typeface="Twentieth Century"/>
              <a:ea typeface="Twentieth Century"/>
              <a:cs typeface="Twentieth Century"/>
              <a:sym typeface="Twentieth Century"/>
            </a:endParaRPr>
          </a:p>
          <a:p>
            <a:pPr indent="-330200" lvl="0" marL="457200" rtl="0" algn="l">
              <a:lnSpc>
                <a:spcPct val="200000"/>
              </a:lnSpc>
              <a:spcBef>
                <a:spcPts val="1000"/>
              </a:spcBef>
              <a:spcAft>
                <a:spcPts val="0"/>
              </a:spcAft>
              <a:buSzPts val="1600"/>
              <a:buFont typeface="Twentieth Century"/>
              <a:buChar char="➔"/>
            </a:pPr>
            <a:r>
              <a:rPr lang="en" sz="1600">
                <a:latin typeface="Twentieth Century"/>
                <a:ea typeface="Twentieth Century"/>
                <a:cs typeface="Twentieth Century"/>
                <a:sym typeface="Twentieth Century"/>
              </a:rPr>
              <a:t>Recently announced free tier with 50 completions per month (</a:t>
            </a:r>
            <a:r>
              <a:rPr lang="en" sz="1600" u="sng">
                <a:solidFill>
                  <a:schemeClr val="hlink"/>
                </a:solidFill>
                <a:latin typeface="Twentieth Century"/>
                <a:ea typeface="Twentieth Century"/>
                <a:cs typeface="Twentieth Century"/>
                <a:sym typeface="Twentieth Century"/>
                <a:hlinkClick r:id="rId4"/>
              </a:rPr>
              <a:t>link</a:t>
            </a:r>
            <a:r>
              <a:rPr lang="en" sz="1600">
                <a:latin typeface="Twentieth Century"/>
                <a:ea typeface="Twentieth Century"/>
                <a:cs typeface="Twentieth Century"/>
                <a:sym typeface="Twentieth Century"/>
              </a:rPr>
              <a:t>)</a:t>
            </a:r>
            <a:endParaRPr sz="1600">
              <a:latin typeface="Twentieth Century"/>
              <a:ea typeface="Twentieth Century"/>
              <a:cs typeface="Twentieth Century"/>
              <a:sym typeface="Twentieth Century"/>
            </a:endParaRPr>
          </a:p>
          <a:p>
            <a:pPr indent="-330200" lvl="0" marL="457200" rtl="0" algn="l">
              <a:lnSpc>
                <a:spcPct val="200000"/>
              </a:lnSpc>
              <a:spcBef>
                <a:spcPts val="1000"/>
              </a:spcBef>
              <a:spcAft>
                <a:spcPts val="0"/>
              </a:spcAft>
              <a:buSzPts val="1600"/>
              <a:buFont typeface="Twentieth Century"/>
              <a:buChar char="➔"/>
            </a:pPr>
            <a:r>
              <a:rPr lang="en" sz="1600">
                <a:latin typeface="Twentieth Century"/>
                <a:ea typeface="Twentieth Century"/>
                <a:cs typeface="Twentieth Century"/>
                <a:sym typeface="Twentieth Century"/>
              </a:rPr>
              <a:t>Good for help with adding new code snippets within a project</a:t>
            </a:r>
            <a:endParaRPr sz="1600">
              <a:latin typeface="Twentieth Century"/>
              <a:ea typeface="Twentieth Century"/>
              <a:cs typeface="Twentieth Century"/>
              <a:sym typeface="Twentieth Century"/>
            </a:endParaRPr>
          </a:p>
          <a:p>
            <a:pPr indent="-330200" lvl="0" marL="457200" rtl="0" algn="l">
              <a:lnSpc>
                <a:spcPct val="200000"/>
              </a:lnSpc>
              <a:spcBef>
                <a:spcPts val="1000"/>
              </a:spcBef>
              <a:spcAft>
                <a:spcPts val="0"/>
              </a:spcAft>
              <a:buSzPts val="1600"/>
              <a:buFont typeface="Twentieth Century"/>
              <a:buChar char="➔"/>
            </a:pPr>
            <a:r>
              <a:rPr lang="en" sz="1600">
                <a:latin typeface="Twentieth Century"/>
                <a:ea typeface="Twentieth Century"/>
                <a:cs typeface="Twentieth Century"/>
                <a:sym typeface="Twentieth Century"/>
              </a:rPr>
              <a:t>Extension in VS Code can be used for free by students, faculty, &amp; open source project maintainers</a:t>
            </a:r>
            <a:endParaRPr sz="1600">
              <a:latin typeface="Twentieth Century"/>
              <a:ea typeface="Twentieth Century"/>
              <a:cs typeface="Twentieth Century"/>
              <a:sym typeface="Twentieth Century"/>
            </a:endParaRPr>
          </a:p>
          <a:p>
            <a:pPr indent="-317500" lvl="1" marL="914400" rtl="0" algn="l">
              <a:lnSpc>
                <a:spcPct val="200000"/>
              </a:lnSpc>
              <a:spcBef>
                <a:spcPts val="1000"/>
              </a:spcBef>
              <a:spcAft>
                <a:spcPts val="1000"/>
              </a:spcAft>
              <a:buSzPts val="1400"/>
              <a:buFont typeface="Twentieth Century"/>
              <a:buChar char="◆"/>
            </a:pPr>
            <a:r>
              <a:rPr lang="en" u="sng">
                <a:solidFill>
                  <a:schemeClr val="hlink"/>
                </a:solidFill>
                <a:latin typeface="Twentieth Century"/>
                <a:ea typeface="Twentieth Century"/>
                <a:cs typeface="Twentieth Century"/>
                <a:sym typeface="Twentieth Century"/>
                <a:hlinkClick r:id="rId5"/>
              </a:rPr>
              <a:t>https://docs.github.com/en/copilot/managing-copilot/managing-copilot-as-an-individual-subscriber/managing-your-copilot-subscription/getting-free-access-to-copilot-as-a-student-teacher-or-maintainer</a:t>
            </a:r>
            <a:r>
              <a:rPr lang="en">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pic>
        <p:nvPicPr>
          <p:cNvPr id="151" name="Google Shape;151;p22"/>
          <p:cNvPicPr preferRelativeResize="0"/>
          <p:nvPr/>
        </p:nvPicPr>
        <p:blipFill>
          <a:blip r:embed="rId6">
            <a:alphaModFix/>
          </a:blip>
          <a:stretch>
            <a:fillRect/>
          </a:stretch>
        </p:blipFill>
        <p:spPr>
          <a:xfrm>
            <a:off x="6413875" y="1340775"/>
            <a:ext cx="2301650" cy="1557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